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8" r:id="rId2"/>
    <p:sldId id="277" r:id="rId3"/>
    <p:sldId id="316" r:id="rId4"/>
    <p:sldId id="317" r:id="rId5"/>
    <p:sldId id="321" r:id="rId6"/>
    <p:sldId id="323" r:id="rId7"/>
  </p:sldIdLst>
  <p:sldSz cx="12192000" cy="6858000"/>
  <p:notesSz cx="6858000" cy="9144000"/>
  <p:embeddedFontLst>
    <p:embeddedFont>
      <p:font typeface="Jost" panose="020B0604020202020204" charset="-52"/>
      <p:regular r:id="rId10"/>
      <p:bold r:id="rId11"/>
      <p:italic r:id="rId12"/>
      <p:bold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Jost bold" panose="020B0604020202020204" charset="-52"/>
      <p:bold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2759"/>
    <a:srgbClr val="005E99"/>
    <a:srgbClr val="9C1A87"/>
    <a:srgbClr val="00336C"/>
    <a:srgbClr val="70BFF0"/>
    <a:srgbClr val="000000"/>
    <a:srgbClr val="159BFF"/>
    <a:srgbClr val="89C1FF"/>
    <a:srgbClr val="93D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30" autoAdjust="0"/>
    <p:restoredTop sz="96404" autoAdjust="0"/>
  </p:normalViewPr>
  <p:slideViewPr>
    <p:cSldViewPr snapToGrid="0" showGuides="1">
      <p:cViewPr varScale="1">
        <p:scale>
          <a:sx n="88" d="100"/>
          <a:sy n="88" d="100"/>
        </p:scale>
        <p:origin x="490" y="62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 showGuides="1">
      <p:cViewPr varScale="1">
        <p:scale>
          <a:sx n="49" d="100"/>
          <a:sy n="49" d="100"/>
        </p:scale>
        <p:origin x="2910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gradFill>
              <a:gsLst>
                <a:gs pos="0">
                  <a:srgbClr val="70BFF0"/>
                </a:gs>
                <a:gs pos="99000">
                  <a:srgbClr val="00336C"/>
                </a:gs>
              </a:gsLst>
              <a:lin ang="5400000" scaled="0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6">
                  <c:v>2030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12.8</c:v>
                </c:pt>
                <c:pt idx="1">
                  <c:v>15.2</c:v>
                </c:pt>
                <c:pt idx="2">
                  <c:v>18</c:v>
                </c:pt>
                <c:pt idx="3">
                  <c:v>21.4</c:v>
                </c:pt>
                <c:pt idx="4">
                  <c:v>25.5</c:v>
                </c:pt>
                <c:pt idx="6">
                  <c:v>72.5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B8-4144-9CD8-A439097250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4"/>
        <c:overlap val="2"/>
        <c:axId val="901092864"/>
        <c:axId val="901088184"/>
      </c:barChart>
      <c:catAx>
        <c:axId val="901092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0" normalizeH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01088184"/>
        <c:crosses val="autoZero"/>
        <c:auto val="1"/>
        <c:lblAlgn val="ctr"/>
        <c:lblOffset val="100"/>
        <c:noMultiLvlLbl val="0"/>
      </c:catAx>
      <c:valAx>
        <c:axId val="901088184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rgbClr val="002060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01092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051387744967304E-2"/>
          <c:y val="3.1117568712919239E-2"/>
          <c:w val="0.48958859168248475"/>
          <c:h val="0.9220738785888492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2700"/>
          </c:spPr>
          <c:dPt>
            <c:idx val="0"/>
            <c:bubble3D val="0"/>
            <c:spPr>
              <a:solidFill>
                <a:srgbClr val="03317B"/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313-489C-9B9F-0AB6007DB98C}"/>
              </c:ext>
            </c:extLst>
          </c:dPt>
          <c:dPt>
            <c:idx val="1"/>
            <c:bubble3D val="0"/>
            <c:spPr>
              <a:solidFill>
                <a:srgbClr val="2DB0DF"/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313-489C-9B9F-0AB6007DB98C}"/>
              </c:ext>
            </c:extLst>
          </c:dPt>
          <c:dPt>
            <c:idx val="2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313-489C-9B9F-0AB6007DB98C}"/>
              </c:ext>
            </c:extLst>
          </c:dPt>
          <c:dPt>
            <c:idx val="3"/>
            <c:bubble3D val="0"/>
            <c:spPr>
              <a:solidFill>
                <a:schemeClr val="bg1">
                  <a:lumMod val="20000"/>
                  <a:lumOff val="80000"/>
                </a:schemeClr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313-489C-9B9F-0AB6007DB98C}"/>
              </c:ext>
            </c:extLst>
          </c:dPt>
          <c:dLbls>
            <c:dLbl>
              <c:idx val="0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313-489C-9B9F-0AB6007DB98C}"/>
                </c:ext>
              </c:extLst>
            </c:dLbl>
            <c:dLbl>
              <c:idx val="1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A313-489C-9B9F-0AB6007DB98C}"/>
                </c:ext>
              </c:extLst>
            </c:dLbl>
            <c:dLbl>
              <c:idx val="2"/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A313-489C-9B9F-0AB6007DB98C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313-489C-9B9F-0AB6007DB98C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Оборудование АТ</c:v>
                </c:pt>
                <c:pt idx="1">
                  <c:v>Материалы</c:v>
                </c:pt>
                <c:pt idx="2">
                  <c:v>Услуги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3.7949999999999999</c:v>
                </c:pt>
                <c:pt idx="1">
                  <c:v>3.26</c:v>
                </c:pt>
                <c:pt idx="2">
                  <c:v>10.738</c:v>
                </c:pt>
                <c:pt idx="3">
                  <c:v>0.23400000000000001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313-489C-9B9F-0AB6007DB9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979002378347412"/>
          <c:y val="0.21364506959228102"/>
          <c:w val="0.38913669756156921"/>
          <c:h val="0.572710362074349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97006738788488E-2"/>
          <c:y val="0.10114352195539096"/>
          <c:w val="0.41151088472893627"/>
          <c:h val="0.7883880365538049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2700"/>
          </c:spPr>
          <c:dPt>
            <c:idx val="0"/>
            <c:bubble3D val="0"/>
            <c:spPr>
              <a:solidFill>
                <a:srgbClr val="03317B"/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AE-43F0-AFD3-8EDB0B525CAC}"/>
              </c:ext>
            </c:extLst>
          </c:dPt>
          <c:dPt>
            <c:idx val="1"/>
            <c:bubble3D val="0"/>
            <c:spPr>
              <a:solidFill>
                <a:srgbClr val="2DB0DF"/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AE-43F0-AFD3-8EDB0B525CAC}"/>
              </c:ext>
            </c:extLst>
          </c:dPt>
          <c:dLbls>
            <c:dLbl>
              <c:idx val="0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FAE-43F0-AFD3-8EDB0B525CAC}"/>
                </c:ext>
              </c:extLst>
            </c:dLbl>
            <c:dLbl>
              <c:idx val="1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BFAE-43F0-AFD3-8EDB0B525CAC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3D-принтеры по металлу</c:v>
                </c:pt>
                <c:pt idx="1">
                  <c:v>Прочие 3D-принтеры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1.37</c:v>
                </c:pt>
                <c:pt idx="1">
                  <c:v>2.4300000000000002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FAE-43F0-AFD3-8EDB0B525C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0468517958416059"/>
          <c:y val="0.34733082135784021"/>
          <c:w val="0.44214977687193263"/>
          <c:h val="0.292606882184606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1451968503937"/>
          <c:y val="3.7605116664692642E-2"/>
          <c:w val="0.51965914260717405"/>
          <c:h val="0.924789766670614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AB9-4DB7-B179-08A54C34DF47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BDC-4476-A941-EA145D9C827B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35EB-44EA-8E11-2D4AEBC1E78B}"/>
              </c:ext>
            </c:extLst>
          </c:dPt>
          <c:dPt>
            <c:idx val="8"/>
            <c:invertIfNegative val="0"/>
            <c:bubble3D val="0"/>
            <c:spPr>
              <a:pattFill prst="ltUp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80-45A6-BB97-EC451CD671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Авиация / космос</c:v>
                </c:pt>
                <c:pt idx="1">
                  <c:v>Медицина / стоматология</c:v>
                </c:pt>
                <c:pt idx="2">
                  <c:v>Автомобильная</c:v>
                </c:pt>
                <c:pt idx="3">
                  <c:v>Товары народного потребления</c:v>
                </c:pt>
                <c:pt idx="4">
                  <c:v>Наука, образование</c:v>
                </c:pt>
                <c:pt idx="5">
                  <c:v>Энергетика*</c:v>
                </c:pt>
                <c:pt idx="6">
                  <c:v>Оборонная промышленность</c:v>
                </c:pt>
                <c:pt idx="7">
                  <c:v>Строительство / архитектура</c:v>
                </c:pt>
                <c:pt idx="8">
                  <c:v>Другие</c:v>
                </c:pt>
              </c:strCache>
            </c:strRef>
          </c:cat>
          <c:val>
            <c:numRef>
              <c:f>Лист1!$B$2:$B$10</c:f>
              <c:numCache>
                <c:formatCode>0.0%</c:formatCode>
                <c:ptCount val="9"/>
                <c:pt idx="0">
                  <c:v>0.16800000000000001</c:v>
                </c:pt>
                <c:pt idx="1">
                  <c:v>0.156</c:v>
                </c:pt>
                <c:pt idx="2">
                  <c:v>0.14599999999999999</c:v>
                </c:pt>
                <c:pt idx="3">
                  <c:v>0.11799999999999999</c:v>
                </c:pt>
                <c:pt idx="4">
                  <c:v>0.111</c:v>
                </c:pt>
                <c:pt idx="5">
                  <c:v>7.0000000000000007E-2</c:v>
                </c:pt>
                <c:pt idx="6">
                  <c:v>0.06</c:v>
                </c:pt>
                <c:pt idx="7">
                  <c:v>4.4999999999999998E-2</c:v>
                </c:pt>
                <c:pt idx="8">
                  <c:v>0.126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80-45A6-BB97-EC451CD671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3"/>
        <c:axId val="1088845119"/>
        <c:axId val="1089099231"/>
      </c:barChart>
      <c:catAx>
        <c:axId val="108884511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89099231"/>
        <c:crosses val="autoZero"/>
        <c:auto val="1"/>
        <c:lblAlgn val="ctr"/>
        <c:lblOffset val="100"/>
        <c:noMultiLvlLbl val="0"/>
      </c:catAx>
      <c:valAx>
        <c:axId val="1089099231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extTo"/>
        <c:crossAx val="1088845119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8B4-4B87-BA8B-52585E5D86E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DB5-4301-8798-C53E09FDB9B3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95B-4DCB-9A07-2018CCEF0287}"/>
              </c:ext>
            </c:extLst>
          </c:dPt>
          <c:dPt>
            <c:idx val="8"/>
            <c:invertIfNegative val="0"/>
            <c:bubble3D val="0"/>
            <c:spPr>
              <a:pattFill prst="ltUpDiag">
                <a:fgClr>
                  <a:schemeClr val="accent5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490-4F45-A994-702B355CDA7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Автомобильная</c:v>
                </c:pt>
                <c:pt idx="1">
                  <c:v>Товары народного потребления</c:v>
                </c:pt>
                <c:pt idx="2">
                  <c:v>Авиация / космос</c:v>
                </c:pt>
                <c:pt idx="3">
                  <c:v>Наука, образование</c:v>
                </c:pt>
                <c:pt idx="4">
                  <c:v>Медицина / стоматология</c:v>
                </c:pt>
                <c:pt idx="5">
                  <c:v>Энергетика*</c:v>
                </c:pt>
                <c:pt idx="6">
                  <c:v>Оборонная промышленность</c:v>
                </c:pt>
                <c:pt idx="7">
                  <c:v>Строительство / архитектура</c:v>
                </c:pt>
                <c:pt idx="8">
                  <c:v>Другие</c:v>
                </c:pt>
              </c:strCache>
            </c:strRef>
          </c:cat>
          <c:val>
            <c:numRef>
              <c:f>Лист1!$B$2:$B$10</c:f>
              <c:numCache>
                <c:formatCode>0.0%</c:formatCode>
                <c:ptCount val="9"/>
                <c:pt idx="0">
                  <c:v>0.158</c:v>
                </c:pt>
                <c:pt idx="1">
                  <c:v>0.14499999999999999</c:v>
                </c:pt>
                <c:pt idx="2">
                  <c:v>0.13900000000000001</c:v>
                </c:pt>
                <c:pt idx="3">
                  <c:v>0.123</c:v>
                </c:pt>
                <c:pt idx="4">
                  <c:v>0.121</c:v>
                </c:pt>
                <c:pt idx="5">
                  <c:v>7.8E-2</c:v>
                </c:pt>
                <c:pt idx="6">
                  <c:v>6.0999999999999999E-2</c:v>
                </c:pt>
                <c:pt idx="7">
                  <c:v>4.2999999999999997E-2</c:v>
                </c:pt>
                <c:pt idx="8">
                  <c:v>0.13300000000000001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90-4F45-A994-702B355CDA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3"/>
        <c:axId val="1088845119"/>
        <c:axId val="1089099231"/>
      </c:barChart>
      <c:catAx>
        <c:axId val="108884511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89099231"/>
        <c:crosses val="autoZero"/>
        <c:auto val="1"/>
        <c:lblAlgn val="ctr"/>
        <c:lblOffset val="100"/>
        <c:noMultiLvlLbl val="0"/>
      </c:catAx>
      <c:valAx>
        <c:axId val="1089099231"/>
        <c:scaling>
          <c:orientation val="minMax"/>
        </c:scaling>
        <c:delete val="1"/>
        <c:axPos val="t"/>
        <c:numFmt formatCode="0.0%" sourceLinked="1"/>
        <c:majorTickMark val="none"/>
        <c:minorTickMark val="none"/>
        <c:tickLblPos val="nextTo"/>
        <c:crossAx val="1088845119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55825529552882E-2"/>
          <c:y val="3.1117651982955196E-2"/>
          <c:w val="0.48958859168248475"/>
          <c:h val="0.9220738785888492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noFill/>
            <a:ln w="12700"/>
          </c:spPr>
          <c:dPt>
            <c:idx val="0"/>
            <c:bubble3D val="0"/>
            <c:explosion val="15"/>
            <c:spPr>
              <a:solidFill>
                <a:srgbClr val="0070C0"/>
              </a:solidFill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5B8-4CC8-8B20-35E8045B66E7}"/>
              </c:ext>
            </c:extLst>
          </c:dPt>
          <c:dPt>
            <c:idx val="1"/>
            <c:bubble3D val="0"/>
            <c:spPr>
              <a:noFill/>
              <a:ln w="127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5B8-4CC8-8B20-35E8045B66E7}"/>
              </c:ext>
            </c:extLst>
          </c:dPt>
          <c:dLbls>
            <c:dLbl>
              <c:idx val="0"/>
              <c:layout>
                <c:manualLayout>
                  <c:x val="0.13276479754387857"/>
                  <c:y val="-2.5463952717249366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5B8-4CC8-8B20-35E8045B66E7}"/>
                </c:ext>
              </c:extLst>
            </c:dLbl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05B8-4CC8-8B20-35E8045B66E7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Строительство</c:v>
                </c:pt>
                <c:pt idx="1">
                  <c:v>Прочие сегменты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0.03</c:v>
                </c:pt>
                <c:pt idx="1">
                  <c:v>0.97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5B8-4CC8-8B20-35E8045B66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3"/>
        <c:holeSize val="6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9032715958514833"/>
          <c:y val="0.36006279771646488"/>
          <c:w val="0.49412614306622726"/>
          <c:h val="0.279874905825981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D57121A9-1B53-D70D-3EEF-F8F439C378A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AAA4F2B-FA50-83CA-5151-27673A65098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072C1-3ECD-4D08-850C-71F7FB8E166B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0F6DF70-4876-878C-487F-4D3C2FC710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D8C07BF-2587-73CB-E51D-42A44A9616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DF6F9-0774-47F5-8427-F3CB47BF83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44212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44C87-4012-430D-9D65-45F1AB1197B8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5CF2AF-0906-4BB7-9531-022D9025F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941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ка Тёмный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670D754-113E-A334-EB71-D2A9950CD5F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AF2BC-B326-5B87-57AC-0DA99E44BF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9712" y="2775473"/>
            <a:ext cx="9758373" cy="828463"/>
          </a:xfrm>
          <a:prstGeom prst="rect">
            <a:avLst/>
          </a:prstGeom>
        </p:spPr>
        <p:txBody>
          <a:bodyPr/>
          <a:lstStyle>
            <a:lvl1pPr>
              <a:defRPr sz="6000" b="0">
                <a:solidFill>
                  <a:schemeClr val="bg2"/>
                </a:solidFill>
              </a:defRPr>
            </a:lvl1pPr>
          </a:lstStyle>
          <a:p>
            <a:r>
              <a:rPr lang="ru-RU" dirty="0"/>
              <a:t>Название сессии</a:t>
            </a:r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0EA044D7-ABE1-6414-A850-267EBC0A02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9712" y="3702322"/>
            <a:ext cx="7181873" cy="27061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Подстрочник</a:t>
            </a:r>
          </a:p>
        </p:txBody>
      </p:sp>
      <p:grpSp>
        <p:nvGrpSpPr>
          <p:cNvPr id="10" name="Рисунок 7">
            <a:extLst>
              <a:ext uri="{FF2B5EF4-FFF2-40B4-BE49-F238E27FC236}">
                <a16:creationId xmlns:a16="http://schemas.microsoft.com/office/drawing/2014/main" id="{CF245176-1D7A-CCDE-11D6-870C32E4019C}"/>
              </a:ext>
            </a:extLst>
          </p:cNvPr>
          <p:cNvGrpSpPr/>
          <p:nvPr userDrawn="1"/>
        </p:nvGrpSpPr>
        <p:grpSpPr>
          <a:xfrm>
            <a:off x="914624" y="654511"/>
            <a:ext cx="2103892" cy="522653"/>
            <a:chOff x="1645710" y="649996"/>
            <a:chExt cx="1581282" cy="392825"/>
          </a:xfrm>
          <a:solidFill>
            <a:schemeClr val="bg2"/>
          </a:solidFill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C63DE91F-CF7A-6D71-3744-10BEAF2A0F6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817ED643-E1C4-A344-FAE5-6EB7CD2234E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488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диаграммамы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871B33C-3651-5F3F-3E27-43005CDC28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49EF7DF-C6C3-FE87-0A63-24FBF3259765}"/>
              </a:ext>
            </a:extLst>
          </p:cNvPr>
          <p:cNvSpPr/>
          <p:nvPr userDrawn="1"/>
        </p:nvSpPr>
        <p:spPr>
          <a:xfrm>
            <a:off x="758699" y="1760633"/>
            <a:ext cx="3482225" cy="4094067"/>
          </a:xfrm>
          <a:prstGeom prst="rect">
            <a:avLst/>
          </a:prstGeom>
          <a:gradFill flip="none" rotWithShape="1">
            <a:gsLst>
              <a:gs pos="0">
                <a:srgbClr val="0070C0">
                  <a:alpha val="40000"/>
                </a:srgbClr>
              </a:gs>
              <a:gs pos="64000">
                <a:srgbClr val="000000">
                  <a:alpha val="21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BD01EF3-F9E7-248D-3727-B1FBFC834169}"/>
              </a:ext>
            </a:extLst>
          </p:cNvPr>
          <p:cNvSpPr/>
          <p:nvPr userDrawn="1"/>
        </p:nvSpPr>
        <p:spPr>
          <a:xfrm>
            <a:off x="8212691" y="1760633"/>
            <a:ext cx="3482225" cy="4094067"/>
          </a:xfrm>
          <a:prstGeom prst="rect">
            <a:avLst/>
          </a:prstGeom>
          <a:gradFill flip="none" rotWithShape="1">
            <a:gsLst>
              <a:gs pos="0">
                <a:srgbClr val="0070C0">
                  <a:alpha val="40000"/>
                </a:srgbClr>
              </a:gs>
              <a:gs pos="64000">
                <a:srgbClr val="000000">
                  <a:alpha val="21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9C14E97-00B7-94B3-E637-EE3F28D977B1}"/>
              </a:ext>
            </a:extLst>
          </p:cNvPr>
          <p:cNvSpPr/>
          <p:nvPr userDrawn="1"/>
        </p:nvSpPr>
        <p:spPr>
          <a:xfrm>
            <a:off x="4497941" y="1760633"/>
            <a:ext cx="3482225" cy="4094067"/>
          </a:xfrm>
          <a:prstGeom prst="rect">
            <a:avLst/>
          </a:prstGeom>
          <a:gradFill flip="none" rotWithShape="1">
            <a:gsLst>
              <a:gs pos="0">
                <a:srgbClr val="0070C0">
                  <a:alpha val="40000"/>
                </a:srgbClr>
              </a:gs>
              <a:gs pos="64000">
                <a:srgbClr val="000000">
                  <a:alpha val="21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0EEA86B4-3B09-43B4-19F2-0870C85ED5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444" y="1300147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32BE7146-FE57-6556-03FE-C4BCFD0441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8319" y="1300147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891AE86A-D225-7FF1-6B02-37C0509F94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51816" y="1300147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7E8A78B6-CAF3-5734-C834-074F6E0739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тремя диаграммами</a:t>
            </a:r>
          </a:p>
        </p:txBody>
      </p:sp>
      <p:grpSp>
        <p:nvGrpSpPr>
          <p:cNvPr id="15" name="Рисунок 7">
            <a:extLst>
              <a:ext uri="{FF2B5EF4-FFF2-40B4-BE49-F238E27FC236}">
                <a16:creationId xmlns:a16="http://schemas.microsoft.com/office/drawing/2014/main" id="{AA88C758-DE2A-AE78-E776-78C818C26A7E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C8743BE3-956D-625A-C11F-D64D611C3EDB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338D0062-3D58-0C3D-07BD-FAFA52050245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FB808236-CD0D-8BDC-DF5A-1DB99B900A52}"/>
              </a:ext>
            </a:extLst>
          </p:cNvPr>
          <p:cNvCxnSpPr>
            <a:cxnSpLocks/>
          </p:cNvCxnSpPr>
          <p:nvPr userDrawn="1"/>
        </p:nvCxnSpPr>
        <p:spPr>
          <a:xfrm>
            <a:off x="4240924" y="1300147"/>
            <a:ext cx="0" cy="5046658"/>
          </a:xfrm>
          <a:prstGeom prst="line">
            <a:avLst/>
          </a:prstGeom>
          <a:ln>
            <a:gradFill>
              <a:gsLst>
                <a:gs pos="0">
                  <a:srgbClr val="002759"/>
                </a:gs>
                <a:gs pos="100000">
                  <a:srgbClr val="005E9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E4F8C12-2597-CA0B-2059-ADB3D3D31EAF}"/>
              </a:ext>
            </a:extLst>
          </p:cNvPr>
          <p:cNvCxnSpPr>
            <a:cxnSpLocks/>
          </p:cNvCxnSpPr>
          <p:nvPr userDrawn="1"/>
        </p:nvCxnSpPr>
        <p:spPr>
          <a:xfrm>
            <a:off x="7980166" y="1300147"/>
            <a:ext cx="0" cy="5046658"/>
          </a:xfrm>
          <a:prstGeom prst="line">
            <a:avLst/>
          </a:prstGeom>
          <a:ln>
            <a:gradFill>
              <a:gsLst>
                <a:gs pos="0">
                  <a:srgbClr val="002759"/>
                </a:gs>
                <a:gs pos="100000">
                  <a:srgbClr val="005E9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7A84642-2C24-6798-B529-5BC0E4C6192C}"/>
              </a:ext>
            </a:extLst>
          </p:cNvPr>
          <p:cNvCxnSpPr>
            <a:cxnSpLocks/>
          </p:cNvCxnSpPr>
          <p:nvPr userDrawn="1"/>
        </p:nvCxnSpPr>
        <p:spPr>
          <a:xfrm>
            <a:off x="11694916" y="1313070"/>
            <a:ext cx="0" cy="5046658"/>
          </a:xfrm>
          <a:prstGeom prst="line">
            <a:avLst/>
          </a:prstGeom>
          <a:ln>
            <a:gradFill>
              <a:gsLst>
                <a:gs pos="0">
                  <a:srgbClr val="002759"/>
                </a:gs>
                <a:gs pos="100000">
                  <a:srgbClr val="005E9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58B50A3-8465-CA71-5991-23E6EE05CB70}"/>
              </a:ext>
            </a:extLst>
          </p:cNvPr>
          <p:cNvSpPr txBox="1"/>
          <p:nvPr userDrawn="1"/>
        </p:nvSpPr>
        <p:spPr>
          <a:xfrm>
            <a:off x="7990977" y="5959618"/>
            <a:ext cx="3728359" cy="400110"/>
          </a:xfrm>
          <a:prstGeom prst="rect">
            <a:avLst/>
          </a:prstGeom>
          <a:noFill/>
        </p:spPr>
        <p:txBody>
          <a:bodyPr wrap="square" lIns="180000" rIns="180000" rtlCol="0">
            <a:spAutoFit/>
          </a:bodyPr>
          <a:lstStyle/>
          <a:p>
            <a:pPr algn="l"/>
            <a:r>
              <a:rPr lang="ru-RU" sz="2000" b="1" dirty="0">
                <a:solidFill>
                  <a:schemeClr val="accent2"/>
                </a:solidFill>
              </a:rPr>
              <a:t>Будет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62B499A-13E2-8849-A851-3234A820A394}"/>
              </a:ext>
            </a:extLst>
          </p:cNvPr>
          <p:cNvSpPr txBox="1"/>
          <p:nvPr userDrawn="1"/>
        </p:nvSpPr>
        <p:spPr>
          <a:xfrm>
            <a:off x="4262546" y="5959618"/>
            <a:ext cx="3703940" cy="400110"/>
          </a:xfrm>
          <a:prstGeom prst="rect">
            <a:avLst/>
          </a:prstGeom>
          <a:noFill/>
        </p:spPr>
        <p:txBody>
          <a:bodyPr wrap="square" rIns="180000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2"/>
                </a:solidFill>
              </a:rPr>
              <a:t>Сейчас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97BF6E0-9B50-CDF2-F76C-11805F004AD0}"/>
              </a:ext>
            </a:extLst>
          </p:cNvPr>
          <p:cNvSpPr txBox="1"/>
          <p:nvPr userDrawn="1"/>
        </p:nvSpPr>
        <p:spPr>
          <a:xfrm>
            <a:off x="758699" y="5959618"/>
            <a:ext cx="3493037" cy="400110"/>
          </a:xfrm>
          <a:prstGeom prst="rect">
            <a:avLst/>
          </a:prstGeom>
          <a:noFill/>
        </p:spPr>
        <p:txBody>
          <a:bodyPr wrap="square" rIns="180000" rtlCol="0">
            <a:spAutoFit/>
          </a:bodyPr>
          <a:lstStyle/>
          <a:p>
            <a:pPr algn="r"/>
            <a:r>
              <a:rPr lang="ru-RU" sz="2000" b="1" dirty="0">
                <a:solidFill>
                  <a:schemeClr val="accent2"/>
                </a:solidFill>
              </a:rPr>
              <a:t>Было</a:t>
            </a:r>
          </a:p>
        </p:txBody>
      </p:sp>
    </p:spTree>
    <p:extLst>
      <p:ext uri="{BB962C8B-B14F-4D97-AF65-F5344CB8AC3E}">
        <p14:creationId xmlns:p14="http://schemas.microsoft.com/office/powerpoint/2010/main" val="1991047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е_диаграммы_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8C28C6-7D77-1915-3C96-A758C81426BB}"/>
              </a:ext>
            </a:extLst>
          </p:cNvPr>
          <p:cNvSpPr/>
          <p:nvPr userDrawn="1"/>
        </p:nvSpPr>
        <p:spPr>
          <a:xfrm>
            <a:off x="0" y="-8878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43206C96-234F-5A88-B51C-627610792E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двумя диаграммами</a:t>
            </a:r>
          </a:p>
        </p:txBody>
      </p:sp>
      <p:grpSp>
        <p:nvGrpSpPr>
          <p:cNvPr id="15" name="Рисунок 7">
            <a:extLst>
              <a:ext uri="{FF2B5EF4-FFF2-40B4-BE49-F238E27FC236}">
                <a16:creationId xmlns:a16="http://schemas.microsoft.com/office/drawing/2014/main" id="{8B07E1D5-4DEB-5D43-1AA9-3482B0742E5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5AA03605-FA4F-4783-C44E-FA93B9C6F85A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B2B3341C-4136-6E87-92A8-D297BFE8C1A4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" name="Текст 3">
            <a:extLst>
              <a:ext uri="{FF2B5EF4-FFF2-40B4-BE49-F238E27FC236}">
                <a16:creationId xmlns:a16="http://schemas.microsoft.com/office/drawing/2014/main" id="{644CA116-F040-B63B-02C1-6D76384160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65866" y="1300147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74C9C89-A897-FC44-7D4C-226F73B923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4216" y="5783168"/>
            <a:ext cx="139292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Выводы:</a:t>
            </a:r>
          </a:p>
        </p:txBody>
      </p:sp>
      <p:sp>
        <p:nvSpPr>
          <p:cNvPr id="5" name="Текст 3">
            <a:extLst>
              <a:ext uri="{FF2B5EF4-FFF2-40B4-BE49-F238E27FC236}">
                <a16:creationId xmlns:a16="http://schemas.microsoft.com/office/drawing/2014/main" id="{55CE6539-318C-8827-7137-B37C40E9C1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31480" y="5793464"/>
            <a:ext cx="9176304" cy="71245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9CA310F9-F82A-5D1E-DA9C-450EDB527B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7444" y="1300147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</p:spTree>
    <p:extLst>
      <p:ext uri="{BB962C8B-B14F-4D97-AF65-F5344CB8AC3E}">
        <p14:creationId xmlns:p14="http://schemas.microsoft.com/office/powerpoint/2010/main" val="1474481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ниверсальные технологи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Текст 3">
            <a:extLst>
              <a:ext uri="{FF2B5EF4-FFF2-40B4-BE49-F238E27FC236}">
                <a16:creationId xmlns:a16="http://schemas.microsoft.com/office/drawing/2014/main" id="{3C4EB211-9803-BFEB-FBE9-645D5F9555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28338" y="17961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Т2</a:t>
            </a:r>
          </a:p>
        </p:txBody>
      </p:sp>
      <p:sp>
        <p:nvSpPr>
          <p:cNvPr id="47" name="Текст 3">
            <a:extLst>
              <a:ext uri="{FF2B5EF4-FFF2-40B4-BE49-F238E27FC236}">
                <a16:creationId xmlns:a16="http://schemas.microsoft.com/office/drawing/2014/main" id="{530EB9C0-06C4-F47B-4560-461E046A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84037" y="18550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2</a:t>
            </a:r>
          </a:p>
        </p:txBody>
      </p:sp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837DF51B-1A57-00D0-F7B9-11CB116F39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универсальными технологиями</a:t>
            </a:r>
          </a:p>
        </p:txBody>
      </p:sp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8159279A-D4D0-8743-9DE0-95570028F57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713BE7CE-2E9C-60B9-6B00-A52D95B2318B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02BD5A43-0237-C8EF-F347-5F65289B607D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3" name="Текст 3">
            <a:extLst>
              <a:ext uri="{FF2B5EF4-FFF2-40B4-BE49-F238E27FC236}">
                <a16:creationId xmlns:a16="http://schemas.microsoft.com/office/drawing/2014/main" id="{90789259-4082-A48E-A915-A04A78E8803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28338" y="13135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Т1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EBF15A-4FA1-DDF2-FD0A-9B33EAEDEF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284037" y="13724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1</a:t>
            </a:r>
          </a:p>
        </p:txBody>
      </p:sp>
      <p:sp>
        <p:nvSpPr>
          <p:cNvPr id="5" name="Текст 3">
            <a:extLst>
              <a:ext uri="{FF2B5EF4-FFF2-40B4-BE49-F238E27FC236}">
                <a16:creationId xmlns:a16="http://schemas.microsoft.com/office/drawing/2014/main" id="{B0FE3168-0793-01CC-CD91-463BACA8471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928338" y="27740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Т4</a:t>
            </a:r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DD56A65E-502D-7630-A886-44FA194AF78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284037" y="28329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4</a:t>
            </a:r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id="{F3FAB988-EEA4-8039-99C7-060485728A4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928338" y="22914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Т3</a:t>
            </a:r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955328C1-F260-62C1-0F20-1ABEA23B02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84037" y="23503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3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E66E6D63-679B-81C9-089F-147DFC6BF84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928338" y="32693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Т5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E7E0934E-D006-DDB5-2B9D-7676EAD695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284037" y="33282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5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E5DFA908-780F-3A68-C0A9-73E84C1D167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928338" y="37646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Т6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8E85CFC2-8A5B-E5F2-2325-B4E2A8CFBC0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284037" y="38235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6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ED2816D1-28E1-713E-8273-B69A0FD0824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28338" y="42472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Т7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B3F76100-B01F-A983-FA91-3BBC8B92EF3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284037" y="43061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7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8D976BBF-BE69-B28D-3379-B733475F5F2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928338" y="47425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Т8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21EA3B53-F5E3-B2D2-DF43-9F32E8FF0A3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284037" y="48014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8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B1F32E78-0EFC-FC1E-B7A5-701CF1F9611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928338" y="5275933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Т9</a:t>
            </a:r>
          </a:p>
        </p:txBody>
      </p:sp>
      <p:sp>
        <p:nvSpPr>
          <p:cNvPr id="22" name="Текст 3">
            <a:extLst>
              <a:ext uri="{FF2B5EF4-FFF2-40B4-BE49-F238E27FC236}">
                <a16:creationId xmlns:a16="http://schemas.microsoft.com/office/drawing/2014/main" id="{83AED49C-1AE0-3F3A-DA3F-63087F365C1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284037" y="5334857"/>
            <a:ext cx="4434207" cy="26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Универсальная технология 9</a:t>
            </a:r>
          </a:p>
        </p:txBody>
      </p:sp>
      <p:sp>
        <p:nvSpPr>
          <p:cNvPr id="25" name="Текст 3">
            <a:extLst>
              <a:ext uri="{FF2B5EF4-FFF2-40B4-BE49-F238E27FC236}">
                <a16:creationId xmlns:a16="http://schemas.microsoft.com/office/drawing/2014/main" id="{630009D7-818B-895C-7E1C-9D5A99DDA9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4216" y="5783168"/>
            <a:ext cx="139292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Выводы:</a:t>
            </a:r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AECC7D67-120B-13BB-D0CC-5FFD2F1110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91511" y="5787801"/>
            <a:ext cx="9404813" cy="71245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27" name="Текст 3">
            <a:extLst>
              <a:ext uri="{FF2B5EF4-FFF2-40B4-BE49-F238E27FC236}">
                <a16:creationId xmlns:a16="http://schemas.microsoft.com/office/drawing/2014/main" id="{A324C257-7E2A-12FE-58FF-B974249F01B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67444" y="1300147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</p:spTree>
    <p:extLst>
      <p:ext uri="{BB962C8B-B14F-4D97-AF65-F5344CB8AC3E}">
        <p14:creationId xmlns:p14="http://schemas.microsoft.com/office/powerpoint/2010/main" val="345752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 ко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86DA8BA-DD50-E9EA-2963-C43FFA5D173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2000">
                <a:srgbClr val="002759">
                  <a:alpha val="71000"/>
                </a:srgbClr>
              </a:gs>
              <a:gs pos="72000">
                <a:srgbClr val="000000">
                  <a:alpha val="63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AF51330-5D40-209D-4811-CB1E67048127}"/>
              </a:ext>
            </a:extLst>
          </p:cNvPr>
          <p:cNvSpPr/>
          <p:nvPr userDrawn="1"/>
        </p:nvSpPr>
        <p:spPr>
          <a:xfrm>
            <a:off x="10915662" y="0"/>
            <a:ext cx="863600" cy="1233488"/>
          </a:xfrm>
          <a:prstGeom prst="rect">
            <a:avLst/>
          </a:prstGeom>
          <a:gradFill>
            <a:gsLst>
              <a:gs pos="38000">
                <a:srgbClr val="12305A"/>
              </a:gs>
              <a:gs pos="0">
                <a:srgbClr val="00336C">
                  <a:alpha val="0"/>
                </a:srgbClr>
              </a:gs>
              <a:gs pos="100000">
                <a:srgbClr val="242D48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8D17C862-88E2-03BD-1E70-88B899EECCC1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A36B06A-1157-FB01-F293-197D101737E5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D94D4CAE-A5C6-F38D-561D-1B29580913F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6CDF349-A24A-9804-962D-7DFC868469DD}"/>
              </a:ext>
            </a:extLst>
          </p:cNvPr>
          <p:cNvSpPr/>
          <p:nvPr userDrawn="1"/>
        </p:nvSpPr>
        <p:spPr>
          <a:xfrm>
            <a:off x="758697" y="1201206"/>
            <a:ext cx="4856693" cy="4856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3">
            <a:extLst>
              <a:ext uri="{FF2B5EF4-FFF2-40B4-BE49-F238E27FC236}">
                <a16:creationId xmlns:a16="http://schemas.microsoft.com/office/drawing/2014/main" id="{B4ECDDB7-D275-CCE2-C6DE-15A1FA7332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</a:t>
            </a:r>
            <a:r>
              <a:rPr lang="en-US" dirty="0"/>
              <a:t>QR</a:t>
            </a:r>
            <a:r>
              <a:rPr lang="ru-RU" dirty="0"/>
              <a:t>-кодом</a:t>
            </a: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DC08B2B3-F282-F2FC-6064-D79BAD2061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48278" y="1590789"/>
            <a:ext cx="4077530" cy="40775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Вставить </a:t>
            </a:r>
            <a:r>
              <a:rPr lang="en-US" dirty="0"/>
              <a:t>QR</a:t>
            </a:r>
            <a:r>
              <a:rPr lang="ru-RU" dirty="0"/>
              <a:t>- код</a:t>
            </a:r>
          </a:p>
        </p:txBody>
      </p:sp>
      <p:sp>
        <p:nvSpPr>
          <p:cNvPr id="5" name="Текст 3">
            <a:extLst>
              <a:ext uri="{FF2B5EF4-FFF2-40B4-BE49-F238E27FC236}">
                <a16:creationId xmlns:a16="http://schemas.microsoft.com/office/drawing/2014/main" id="{3BA20953-359F-E3C9-64BA-CFDF3D6AEE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12522" y="3504866"/>
            <a:ext cx="5580827" cy="7409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 typeface="+mj-lt"/>
              <a:buNone/>
              <a:defRPr sz="16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ru-RU" dirty="0"/>
          </a:p>
          <a:p>
            <a:pPr lvl="0"/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73580280-C2F5-148E-8005-D4C622B984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12522" y="3242125"/>
            <a:ext cx="3704470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C2105A4A-8D94-73CA-FDD0-085039A8493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847705" y="1201208"/>
            <a:ext cx="1698002" cy="18589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Скрин исследования</a:t>
            </a:r>
          </a:p>
        </p:txBody>
      </p:sp>
      <p:sp>
        <p:nvSpPr>
          <p:cNvPr id="10" name="Рисунок 7">
            <a:extLst>
              <a:ext uri="{FF2B5EF4-FFF2-40B4-BE49-F238E27FC236}">
                <a16:creationId xmlns:a16="http://schemas.microsoft.com/office/drawing/2014/main" id="{CFE5939A-7B0C-3377-5AE7-62F65207BD2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671589" y="1201208"/>
            <a:ext cx="1698002" cy="18589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Скрин исследования</a:t>
            </a:r>
          </a:p>
          <a:p>
            <a:endParaRPr lang="ru-RU" dirty="0"/>
          </a:p>
        </p:txBody>
      </p:sp>
      <p:sp>
        <p:nvSpPr>
          <p:cNvPr id="16" name="Рисунок 7">
            <a:extLst>
              <a:ext uri="{FF2B5EF4-FFF2-40B4-BE49-F238E27FC236}">
                <a16:creationId xmlns:a16="http://schemas.microsoft.com/office/drawing/2014/main" id="{87A4E056-8DC9-EC2B-0C5A-A0BDA9888B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495472" y="1201208"/>
            <a:ext cx="1698002" cy="18589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Скрин исследования</a:t>
            </a:r>
          </a:p>
          <a:p>
            <a:endParaRPr lang="ru-RU" dirty="0"/>
          </a:p>
        </p:txBody>
      </p:sp>
      <p:sp>
        <p:nvSpPr>
          <p:cNvPr id="22" name="Текст 3">
            <a:extLst>
              <a:ext uri="{FF2B5EF4-FFF2-40B4-BE49-F238E27FC236}">
                <a16:creationId xmlns:a16="http://schemas.microsoft.com/office/drawing/2014/main" id="{DC6BDF5F-5C35-6C2D-CB76-6631E80C5CA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2522" y="4500909"/>
            <a:ext cx="5580827" cy="7409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 typeface="+mj-lt"/>
              <a:buNone/>
              <a:defRPr sz="16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ru-RU" dirty="0"/>
          </a:p>
          <a:p>
            <a:pPr lvl="0"/>
            <a:endParaRPr lang="ru-RU" dirty="0"/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C061A733-0553-FB00-2282-2DD308B11EC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2522" y="4238168"/>
            <a:ext cx="3704470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45CB28FD-4301-8564-EE3B-AAF4586DFD9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2522" y="5480623"/>
            <a:ext cx="5580827" cy="7409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 typeface="+mj-lt"/>
              <a:buNone/>
              <a:defRPr sz="16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ru-RU" dirty="0"/>
          </a:p>
          <a:p>
            <a:pPr lvl="0"/>
            <a:endParaRPr lang="ru-RU" dirty="0"/>
          </a:p>
        </p:txBody>
      </p:sp>
      <p:sp>
        <p:nvSpPr>
          <p:cNvPr id="25" name="Текст 3">
            <a:extLst>
              <a:ext uri="{FF2B5EF4-FFF2-40B4-BE49-F238E27FC236}">
                <a16:creationId xmlns:a16="http://schemas.microsoft.com/office/drawing/2014/main" id="{6F05F665-8EB0-6EB6-BDF1-8F18BCC9AF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2522" y="5217882"/>
            <a:ext cx="3704470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304627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35F0384-EA97-B151-3F79-04CE35093E5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59C51804-C70E-199C-5EC3-91D19B4022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</a:t>
            </a:r>
          </a:p>
        </p:txBody>
      </p:sp>
      <p:grpSp>
        <p:nvGrpSpPr>
          <p:cNvPr id="11" name="Рисунок 7">
            <a:extLst>
              <a:ext uri="{FF2B5EF4-FFF2-40B4-BE49-F238E27FC236}">
                <a16:creationId xmlns:a16="http://schemas.microsoft.com/office/drawing/2014/main" id="{0CFCC706-41AA-3E72-3A62-4C9C1C67E176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1BF56F58-FF3F-33CB-C39E-8E69100DE424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BCE0CC31-0832-7CF1-99ED-498CFC65CAA8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5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Рисунок 7">
            <a:extLst>
              <a:ext uri="{FF2B5EF4-FFF2-40B4-BE49-F238E27FC236}">
                <a16:creationId xmlns:a16="http://schemas.microsoft.com/office/drawing/2014/main" id="{7573D7CA-4727-4690-337B-CAC266BA41C3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37C6413C-AC55-2B21-08FB-884913635A18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61658E01-69B9-E570-9D54-2FCBCBE5313A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08484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иний_кв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AF51330-5D40-209D-4811-CB1E67048127}"/>
              </a:ext>
            </a:extLst>
          </p:cNvPr>
          <p:cNvSpPr/>
          <p:nvPr userDrawn="1"/>
        </p:nvSpPr>
        <p:spPr>
          <a:xfrm>
            <a:off x="10915662" y="0"/>
            <a:ext cx="863600" cy="1233488"/>
          </a:xfrm>
          <a:prstGeom prst="rect">
            <a:avLst/>
          </a:prstGeom>
          <a:gradFill>
            <a:gsLst>
              <a:gs pos="38000">
                <a:srgbClr val="12305A"/>
              </a:gs>
              <a:gs pos="0">
                <a:srgbClr val="00336C">
                  <a:alpha val="0"/>
                </a:srgbClr>
              </a:gs>
              <a:gs pos="100000">
                <a:srgbClr val="242D48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8D17C862-88E2-03BD-1E70-88B899EECCC1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A36B06A-1157-FB01-F293-197D101737E5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D94D4CAE-A5C6-F38D-561D-1B29580913F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889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мный_кв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AC03C87E-49AF-C29A-6B7F-CCF2E50BC67C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306802A9-F52E-BFB9-93BF-054803C4980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63F90560-68A3-CE37-12EE-E5A442035D88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973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852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59" r:id="rId2"/>
    <p:sldLayoutId id="2147483690" r:id="rId3"/>
    <p:sldLayoutId id="2147483662" r:id="rId4"/>
    <p:sldLayoutId id="2147483692" r:id="rId5"/>
    <p:sldLayoutId id="2147483661" r:id="rId6"/>
    <p:sldLayoutId id="2147483671" r:id="rId7"/>
    <p:sldLayoutId id="2147483686" r:id="rId8"/>
    <p:sldLayoutId id="214748368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chart" Target="../charts/char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графический дизайн, плака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5B153C77-2EC1-7B0F-D372-DBDBDDE6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" y="0"/>
            <a:ext cx="1218598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250246-1668-4634-5BC0-FDD9A06CDD71}"/>
              </a:ext>
            </a:extLst>
          </p:cNvPr>
          <p:cNvSpPr txBox="1"/>
          <p:nvPr/>
        </p:nvSpPr>
        <p:spPr>
          <a:xfrm>
            <a:off x="389744" y="5126636"/>
            <a:ext cx="65806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ctr" latinLnBrk="0"/>
            <a:r>
              <a:rPr lang="ru-RU" sz="3200" b="0" i="0" dirty="0">
                <a:solidFill>
                  <a:srgbClr val="FFFFFF"/>
                </a:solidFill>
                <a:effectLst/>
                <a:latin typeface="Jost" pitchFamily="2" charset="-52"/>
              </a:rPr>
              <a:t>20–21 ноября, </a:t>
            </a:r>
            <a:r>
              <a:rPr lang="ru-RU" sz="3200" dirty="0">
                <a:solidFill>
                  <a:srgbClr val="FFFFFF"/>
                </a:solidFill>
                <a:latin typeface="Jost" pitchFamily="2" charset="-52"/>
              </a:rPr>
              <a:t>К</a:t>
            </a:r>
            <a:r>
              <a:rPr lang="ru-RU" sz="3200" b="0" i="0" dirty="0">
                <a:solidFill>
                  <a:srgbClr val="FFFFFF"/>
                </a:solidFill>
                <a:effectLst/>
                <a:latin typeface="Jost" pitchFamily="2" charset="-52"/>
              </a:rPr>
              <a:t>азань</a:t>
            </a:r>
          </a:p>
          <a:p>
            <a:pPr algn="l" fontAlgn="ctr" latinLnBrk="0"/>
            <a:r>
              <a:rPr lang="ru-RU" sz="3200" b="0" i="0" dirty="0">
                <a:solidFill>
                  <a:srgbClr val="FFFFFF"/>
                </a:solidFill>
                <a:effectLst/>
                <a:latin typeface="Jost" pitchFamily="2" charset="-52"/>
              </a:rPr>
              <a:t>ИТ-парк им. Башира </a:t>
            </a:r>
            <a:r>
              <a:rPr lang="ru-RU" sz="3200" b="0" i="0" dirty="0" err="1">
                <a:solidFill>
                  <a:srgbClr val="FFFFFF"/>
                </a:solidFill>
                <a:effectLst/>
                <a:latin typeface="Jost" pitchFamily="2" charset="-52"/>
              </a:rPr>
              <a:t>Рамеева</a:t>
            </a:r>
            <a:endParaRPr lang="ru-RU" sz="3200" b="0" i="0" dirty="0">
              <a:solidFill>
                <a:srgbClr val="FFFFFF"/>
              </a:solidFill>
              <a:effectLst/>
              <a:latin typeface="Jost" pitchFamily="2" charset="-52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3029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3B811462-D0AB-1BA4-3D47-AAC0287B8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96" y="2418023"/>
            <a:ext cx="6119854" cy="828463"/>
          </a:xfrm>
        </p:spPr>
        <p:txBody>
          <a:bodyPr/>
          <a:lstStyle/>
          <a:p>
            <a:r>
              <a:rPr lang="ru-RU" sz="5000" dirty="0" smtClean="0"/>
              <a:t>Строительство</a:t>
            </a:r>
            <a:endParaRPr lang="ru-RU" sz="5000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A93FA345-8056-A45C-A28D-1E8011BF4D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4895" y="3344872"/>
            <a:ext cx="10010208" cy="2706121"/>
          </a:xfrm>
        </p:spPr>
        <p:txBody>
          <a:bodyPr/>
          <a:lstStyle/>
          <a:p>
            <a:r>
              <a:rPr lang="ru-RU" dirty="0" smtClean="0"/>
              <a:t>Тематическая сессия</a:t>
            </a:r>
          </a:p>
          <a:p>
            <a:endParaRPr lang="ru-RU" dirty="0"/>
          </a:p>
          <a:p>
            <a:r>
              <a:rPr lang="ru-RU" dirty="0"/>
              <a:t>Модератор: </a:t>
            </a:r>
            <a:r>
              <a:rPr lang="ru-RU" b="1" dirty="0"/>
              <a:t>Черкасов Сергей </a:t>
            </a:r>
            <a:r>
              <a:rPr lang="ru-RU" b="1" dirty="0" smtClean="0"/>
              <a:t>Сергеевич</a:t>
            </a:r>
          </a:p>
          <a:p>
            <a:endParaRPr lang="ru-RU" sz="800" dirty="0"/>
          </a:p>
          <a:p>
            <a:r>
              <a:rPr lang="ru-RU" dirty="0" smtClean="0"/>
              <a:t>Директор по </a:t>
            </a:r>
            <a:r>
              <a:rPr lang="ru-RU" dirty="0"/>
              <a:t>стратегии АНО «Агентство стратегических инициатив по продвижению новых проектов</a:t>
            </a:r>
            <a:r>
              <a:rPr lang="ru-RU" dirty="0" smtClean="0"/>
              <a:t>»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31401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F98C1F7F-63B5-CD90-FACB-77EFB7234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149" y="467206"/>
            <a:ext cx="9766426" cy="508000"/>
          </a:xfrm>
        </p:spPr>
        <p:txBody>
          <a:bodyPr/>
          <a:lstStyle/>
          <a:p>
            <a:r>
              <a:rPr lang="ru-RU" dirty="0"/>
              <a:t>Прогнозируется </a:t>
            </a:r>
            <a:r>
              <a:rPr lang="ru-RU" dirty="0" smtClean="0"/>
              <a:t>заметный рост </a:t>
            </a:r>
            <a:r>
              <a:rPr lang="ru-RU" dirty="0"/>
              <a:t>мирового рынка </a:t>
            </a:r>
            <a:r>
              <a:rPr lang="ru-RU" dirty="0" smtClean="0"/>
              <a:t>АТ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00312" y="6411483"/>
            <a:ext cx="35445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dirty="0" smtClean="0">
                <a:solidFill>
                  <a:schemeClr val="bg1"/>
                </a:solidFill>
              </a:rPr>
              <a:t>Источники: </a:t>
            </a:r>
            <a:r>
              <a:rPr lang="en-US" sz="900" dirty="0" smtClean="0">
                <a:solidFill>
                  <a:schemeClr val="bg1"/>
                </a:solidFill>
              </a:rPr>
              <a:t>Wohlers Report 2023</a:t>
            </a:r>
            <a:r>
              <a:rPr lang="ru-RU" sz="900" dirty="0" smtClean="0">
                <a:solidFill>
                  <a:schemeClr val="bg1"/>
                </a:solidFill>
              </a:rPr>
              <a:t>, </a:t>
            </a:r>
            <a:r>
              <a:rPr lang="en-US" sz="900" dirty="0" smtClean="0">
                <a:solidFill>
                  <a:schemeClr val="bg1"/>
                </a:solidFill>
              </a:rPr>
              <a:t>AMPower, Statista, </a:t>
            </a:r>
            <a:r>
              <a:rPr lang="ru-RU" sz="900" dirty="0" smtClean="0">
                <a:solidFill>
                  <a:schemeClr val="bg1"/>
                </a:solidFill>
              </a:rPr>
              <a:t>оценки АРАТ</a:t>
            </a:r>
            <a:endParaRPr lang="ru-RU" sz="900" dirty="0">
              <a:solidFill>
                <a:schemeClr val="bg1"/>
              </a:solidFill>
            </a:endParaRPr>
          </a:p>
        </p:txBody>
      </p:sp>
      <p:graphicFrame>
        <p:nvGraphicFramePr>
          <p:cNvPr id="33" name="Диаграмма 32">
            <a:extLst>
              <a:ext uri="{FF2B5EF4-FFF2-40B4-BE49-F238E27FC236}">
                <a16:creationId xmlns:a16="http://schemas.microsoft.com/office/drawing/2014/main" id="{D0DBFD64-0F7C-EDBF-DF9D-2FDDBA9871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5770042"/>
              </p:ext>
            </p:extLst>
          </p:nvPr>
        </p:nvGraphicFramePr>
        <p:xfrm>
          <a:off x="557436" y="1366025"/>
          <a:ext cx="6117685" cy="2801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4" name="Текст 19">
            <a:extLst>
              <a:ext uri="{FF2B5EF4-FFF2-40B4-BE49-F238E27FC236}">
                <a16:creationId xmlns:a16="http://schemas.microsoft.com/office/drawing/2014/main" id="{BEC1F4CA-74ED-C7CE-1A56-73C31D2605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7894" y="1071547"/>
            <a:ext cx="4147456" cy="284953"/>
          </a:xfrm>
        </p:spPr>
        <p:txBody>
          <a:bodyPr/>
          <a:lstStyle/>
          <a:p>
            <a:r>
              <a:rPr lang="ru-RU" sz="1800" dirty="0" smtClean="0"/>
              <a:t>Рынок АТ в мире, млрд. </a:t>
            </a:r>
            <a:r>
              <a:rPr lang="en-US" sz="1800" dirty="0" smtClean="0"/>
              <a:t>USD</a:t>
            </a:r>
            <a:endParaRPr lang="ru-RU" sz="1800" dirty="0"/>
          </a:p>
        </p:txBody>
      </p:sp>
      <p:sp>
        <p:nvSpPr>
          <p:cNvPr id="35" name="Правая круглая скобка 34"/>
          <p:cNvSpPr/>
          <p:nvPr/>
        </p:nvSpPr>
        <p:spPr>
          <a:xfrm rot="16200000">
            <a:off x="2269690" y="2422109"/>
            <a:ext cx="180000" cy="900000"/>
          </a:xfrm>
          <a:prstGeom prst="rightBracket">
            <a:avLst>
              <a:gd name="adj" fmla="val 0"/>
            </a:avLst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04BDEB57-C221-D147-A6FF-A23DDD6924D5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2088877" y="2664602"/>
            <a:ext cx="540000" cy="2160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+18,3%</a:t>
            </a: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A1C508F8-A406-894F-B79E-3D4D5480EE9F}"/>
              </a:ext>
            </a:extLst>
          </p:cNvPr>
          <p:cNvCxnSpPr/>
          <p:nvPr>
            <p:custDataLst>
              <p:tags r:id="rId2"/>
            </p:custDataLst>
          </p:nvPr>
        </p:nvCxnSpPr>
        <p:spPr bwMode="auto">
          <a:xfrm flipV="1">
            <a:off x="2979352" y="1762125"/>
            <a:ext cx="2716598" cy="1010459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Овал 38">
            <a:extLst>
              <a:ext uri="{FF2B5EF4-FFF2-40B4-BE49-F238E27FC236}">
                <a16:creationId xmlns:a16="http://schemas.microsoft.com/office/drawing/2014/main" id="{04BDEB57-C221-D147-A6FF-A23DDD6924D5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129180" y="2119645"/>
            <a:ext cx="540000" cy="2160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+</a:t>
            </a: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kumimoji="0" lang="en-US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9</a:t>
            </a: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%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624958" y="2110120"/>
            <a:ext cx="56137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CAGR</a:t>
            </a:r>
            <a:endParaRPr lang="ru-RU" sz="1050" dirty="0">
              <a:solidFill>
                <a:schemeClr val="bg1"/>
              </a:solidFill>
            </a:endParaRPr>
          </a:p>
        </p:txBody>
      </p:sp>
      <p:graphicFrame>
        <p:nvGraphicFramePr>
          <p:cNvPr id="46" name="Диаграмма 45">
            <a:extLst>
              <a:ext uri="{FF2B5EF4-FFF2-40B4-BE49-F238E27FC236}">
                <a16:creationId xmlns:a16="http://schemas.microsoft.com/office/drawing/2014/main" id="{0D26DA31-13FA-899D-CD7A-CB54A15FFB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6544977"/>
              </p:ext>
            </p:extLst>
          </p:nvPr>
        </p:nvGraphicFramePr>
        <p:xfrm>
          <a:off x="549149" y="4425277"/>
          <a:ext cx="3239224" cy="1994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9" name="Прямоугольник 48"/>
          <p:cNvSpPr/>
          <p:nvPr/>
        </p:nvSpPr>
        <p:spPr>
          <a:xfrm>
            <a:off x="587299" y="4251234"/>
            <a:ext cx="208101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>
                <a:solidFill>
                  <a:schemeClr val="bg1"/>
                </a:solidFill>
              </a:rPr>
              <a:t>Структура рынка АТ, млрд. </a:t>
            </a:r>
            <a:r>
              <a:rPr lang="en-US" sz="1050" dirty="0" smtClean="0">
                <a:solidFill>
                  <a:schemeClr val="bg1"/>
                </a:solidFill>
              </a:rPr>
              <a:t>USD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146851" y="5153031"/>
            <a:ext cx="837089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+mj-lt"/>
              </a:rPr>
              <a:t>18,0</a:t>
            </a:r>
          </a:p>
          <a:p>
            <a:pPr algn="ctr"/>
            <a:r>
              <a:rPr lang="ru-RU" sz="1050" dirty="0" smtClean="0">
                <a:solidFill>
                  <a:schemeClr val="bg1"/>
                </a:solidFill>
              </a:rPr>
              <a:t>млрд. </a:t>
            </a:r>
            <a:r>
              <a:rPr lang="en-US" sz="1050" dirty="0" smtClean="0">
                <a:solidFill>
                  <a:schemeClr val="bg1"/>
                </a:solidFill>
              </a:rPr>
              <a:t>USD</a:t>
            </a:r>
            <a:endParaRPr lang="ru-RU" sz="1050" dirty="0">
              <a:solidFill>
                <a:schemeClr val="bg1"/>
              </a:solidFill>
            </a:endParaRPr>
          </a:p>
        </p:txBody>
      </p:sp>
      <p:graphicFrame>
        <p:nvGraphicFramePr>
          <p:cNvPr id="51" name="Диаграмма 50">
            <a:extLst>
              <a:ext uri="{FF2B5EF4-FFF2-40B4-BE49-F238E27FC236}">
                <a16:creationId xmlns:a16="http://schemas.microsoft.com/office/drawing/2014/main" id="{0D26DA31-13FA-899D-CD7A-CB54A15FFB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3941814"/>
              </p:ext>
            </p:extLst>
          </p:nvPr>
        </p:nvGraphicFramePr>
        <p:xfrm>
          <a:off x="3629342" y="4416506"/>
          <a:ext cx="3822052" cy="1994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3817048" y="4251234"/>
            <a:ext cx="204575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>
                <a:solidFill>
                  <a:schemeClr val="bg1"/>
                </a:solidFill>
              </a:rPr>
              <a:t>Оборудование АТ, млрд. </a:t>
            </a:r>
            <a:r>
              <a:rPr lang="en-US" sz="1050" dirty="0" smtClean="0">
                <a:solidFill>
                  <a:schemeClr val="bg1"/>
                </a:solidFill>
              </a:rPr>
              <a:t>USD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302277" y="5153030"/>
            <a:ext cx="837089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+mj-lt"/>
              </a:rPr>
              <a:t>3,8</a:t>
            </a:r>
          </a:p>
          <a:p>
            <a:pPr algn="ctr"/>
            <a:r>
              <a:rPr lang="ru-RU" sz="1050" dirty="0" smtClean="0">
                <a:solidFill>
                  <a:schemeClr val="bg1"/>
                </a:solidFill>
              </a:rPr>
              <a:t>млрд. </a:t>
            </a:r>
            <a:r>
              <a:rPr lang="en-US" sz="1050" dirty="0" smtClean="0">
                <a:solidFill>
                  <a:schemeClr val="bg1"/>
                </a:solidFill>
              </a:rPr>
              <a:t>USD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27" name="Текст 19">
            <a:extLst>
              <a:ext uri="{FF2B5EF4-FFF2-40B4-BE49-F238E27FC236}">
                <a16:creationId xmlns:a16="http://schemas.microsoft.com/office/drawing/2014/main" id="{BEC1F4CA-74ED-C7CE-1A56-73C31D2605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92044" y="1071547"/>
            <a:ext cx="4147456" cy="284953"/>
          </a:xfrm>
        </p:spPr>
        <p:txBody>
          <a:bodyPr/>
          <a:lstStyle/>
          <a:p>
            <a:r>
              <a:rPr lang="ru-RU" sz="1800" dirty="0" smtClean="0"/>
              <a:t>Тенденции на мировом рынке АТ</a:t>
            </a:r>
            <a:endParaRPr lang="ru-RU" sz="1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7025596" y="1437021"/>
            <a:ext cx="491146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Согласно последним данным Wohlers Associates 2023 мировой рынок аддитивных технологий продолжил заметный рост в 2022 году, достигнув значения в 18 млрд. долл. (+18,3% к 2021 году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)</a:t>
            </a:r>
            <a:r>
              <a:rPr lang="en-US" sz="12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ru-RU" sz="1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180975" lvl="0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Лидирующие компании на рынке, такие как Stratasys, SLM Solutions, Desktop Metal, EOS, Farsoon, BLT увеличили свою выручку по итогам 2022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года</a:t>
            </a:r>
            <a:r>
              <a:rPr lang="en-US" sz="12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ru-RU" sz="1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180975" lvl="0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Китайские производители растут более высокими темпами по сравнению с игроками из США и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Европы</a:t>
            </a:r>
            <a:r>
              <a:rPr lang="en-US" sz="12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ru-RU" sz="1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180975" lvl="0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Прогнозируется, что объём мирового рынка АТ к 2030 году достигнет 72,5 млрд. долл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180975" marR="0" lvl="0" indent="-10477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Смещение акцента от оборудования на оказание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услуг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ru-RU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cxnSp>
        <p:nvCxnSpPr>
          <p:cNvPr id="12" name="Скругленная соединительная линия 11"/>
          <p:cNvCxnSpPr>
            <a:cxnSpLocks noChangeAspect="1"/>
          </p:cNvCxnSpPr>
          <p:nvPr/>
        </p:nvCxnSpPr>
        <p:spPr>
          <a:xfrm rot="3480000">
            <a:off x="5203879" y="3752253"/>
            <a:ext cx="108000" cy="108000"/>
          </a:xfrm>
          <a:prstGeom prst="curvedConnector3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кругленная соединительная линия 30"/>
          <p:cNvCxnSpPr>
            <a:cxnSpLocks noChangeAspect="1"/>
          </p:cNvCxnSpPr>
          <p:nvPr/>
        </p:nvCxnSpPr>
        <p:spPr>
          <a:xfrm rot="3480000">
            <a:off x="5264897" y="3752253"/>
            <a:ext cx="108000" cy="108000"/>
          </a:xfrm>
          <a:prstGeom prst="curvedConnector3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Текст 19">
            <a:extLst>
              <a:ext uri="{FF2B5EF4-FFF2-40B4-BE49-F238E27FC236}">
                <a16:creationId xmlns:a16="http://schemas.microsoft.com/office/drawing/2014/main" id="{BEC1F4CA-74ED-C7CE-1A56-73C31D2605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92043" y="3968305"/>
            <a:ext cx="4595131" cy="284953"/>
          </a:xfrm>
        </p:spPr>
        <p:txBody>
          <a:bodyPr/>
          <a:lstStyle/>
          <a:p>
            <a:r>
              <a:rPr lang="ru-RU" sz="1800" dirty="0" smtClean="0"/>
              <a:t>Наиболее востребованные технологии</a:t>
            </a:r>
            <a:endParaRPr lang="ru-RU" sz="18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7280534" y="4305332"/>
            <a:ext cx="4656530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lvl="0">
              <a:spcBef>
                <a:spcPts val="600"/>
              </a:spcBef>
              <a:defRPr/>
            </a:pP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3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D-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печать металлами:</a:t>
            </a:r>
            <a:endParaRPr lang="en-US" sz="1200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638175" lvl="1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200" dirty="0" smtClean="0">
                <a:solidFill>
                  <a:schemeClr val="accent2"/>
                </a:solidFill>
                <a:cs typeface="Arial" panose="020B0604020202020204" pitchFamily="34" charset="0"/>
              </a:rPr>
              <a:t>SLM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– селективное лазерное плавление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;</a:t>
            </a:r>
          </a:p>
          <a:p>
            <a:pPr marL="638175" lvl="1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200" dirty="0" smtClean="0">
                <a:solidFill>
                  <a:schemeClr val="accent2"/>
                </a:solidFill>
                <a:cs typeface="Arial" panose="020B0604020202020204" pitchFamily="34" charset="0"/>
              </a:rPr>
              <a:t>DED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–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прямой подвод энергии и материала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;</a:t>
            </a:r>
            <a:endParaRPr lang="en-US" sz="800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76200" lvl="0">
              <a:spcBef>
                <a:spcPts val="600"/>
              </a:spcBef>
              <a:defRPr/>
            </a:pP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3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D-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печать пластиками, </a:t>
            </a:r>
            <a:r>
              <a:rPr lang="ru-RU" sz="12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фотополимерами</a:t>
            </a: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и прочими материалами:</a:t>
            </a:r>
          </a:p>
          <a:p>
            <a:pPr marL="638175" lvl="1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200" dirty="0" smtClean="0">
                <a:solidFill>
                  <a:schemeClr val="accent2"/>
                </a:solidFill>
                <a:cs typeface="Arial" panose="020B0604020202020204" pitchFamily="34" charset="0"/>
              </a:rPr>
              <a:t>MEX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–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экструзия материала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;</a:t>
            </a:r>
          </a:p>
          <a:p>
            <a:pPr marL="638175" lvl="1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200" dirty="0" smtClean="0">
                <a:solidFill>
                  <a:schemeClr val="accent2"/>
                </a:solidFill>
                <a:cs typeface="Arial" panose="020B0604020202020204" pitchFamily="34" charset="0"/>
              </a:rPr>
              <a:t>SLS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–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селективное лазерное спекание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;</a:t>
            </a:r>
          </a:p>
          <a:p>
            <a:pPr marL="638175" lvl="1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200" dirty="0" smtClean="0">
                <a:solidFill>
                  <a:schemeClr val="accent2"/>
                </a:solidFill>
                <a:cs typeface="Arial" panose="020B0604020202020204" pitchFamily="34" charset="0"/>
              </a:rPr>
              <a:t>VPP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–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фотополимеризация в ванне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;</a:t>
            </a:r>
          </a:p>
          <a:p>
            <a:pPr marL="638175" lvl="1" indent="-104775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200" dirty="0" smtClean="0">
                <a:solidFill>
                  <a:schemeClr val="accent2"/>
                </a:solidFill>
                <a:cs typeface="Arial" panose="020B0604020202020204" pitchFamily="34" charset="0"/>
              </a:rPr>
              <a:t>BJ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– 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струйно</a:t>
            </a:r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е</a:t>
            </a:r>
            <a:r>
              <a:rPr lang="ru-RU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нанесение связующего</a:t>
            </a:r>
            <a:r>
              <a:rPr 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;</a:t>
            </a:r>
            <a:endParaRPr lang="ru-RU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80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F98C1F7F-63B5-CD90-FACB-77EFB7234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00" y="477943"/>
            <a:ext cx="9781843" cy="508000"/>
          </a:xfrm>
        </p:spPr>
        <p:txBody>
          <a:bodyPr/>
          <a:lstStyle/>
          <a:p>
            <a:r>
              <a:rPr lang="ru-RU" dirty="0" smtClean="0"/>
              <a:t>Сегменты мирового рынка </a:t>
            </a:r>
            <a:r>
              <a:rPr lang="ru-RU" dirty="0"/>
              <a:t>аддитивных </a:t>
            </a:r>
            <a:r>
              <a:rPr lang="ru-RU" dirty="0" smtClean="0"/>
              <a:t>технологий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77157" y="6378232"/>
            <a:ext cx="414728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dirty="0" smtClean="0">
                <a:solidFill>
                  <a:schemeClr val="bg1"/>
                </a:solidFill>
              </a:rPr>
              <a:t>Источники: </a:t>
            </a:r>
            <a:r>
              <a:rPr lang="en-US" sz="900" dirty="0" smtClean="0">
                <a:solidFill>
                  <a:schemeClr val="bg1"/>
                </a:solidFill>
              </a:rPr>
              <a:t>Wohlers Report 2023</a:t>
            </a:r>
            <a:r>
              <a:rPr lang="ru-RU" sz="900" dirty="0" smtClean="0">
                <a:solidFill>
                  <a:schemeClr val="bg1"/>
                </a:solidFill>
              </a:rPr>
              <a:t> </a:t>
            </a:r>
            <a:r>
              <a:rPr lang="ru-RU" sz="600" dirty="0" smtClean="0">
                <a:solidFill>
                  <a:schemeClr val="bg1"/>
                </a:solidFill>
              </a:rPr>
              <a:t>//</a:t>
            </a:r>
            <a:r>
              <a:rPr lang="en-US" sz="900" dirty="0" smtClean="0">
                <a:solidFill>
                  <a:schemeClr val="bg1"/>
                </a:solidFill>
              </a:rPr>
              <a:t> </a:t>
            </a:r>
            <a:r>
              <a:rPr lang="ru-RU" sz="900" dirty="0" smtClean="0">
                <a:solidFill>
                  <a:schemeClr val="bg1"/>
                </a:solidFill>
              </a:rPr>
              <a:t>Энергетика* – включая атомную отрасль</a:t>
            </a:r>
            <a:endParaRPr lang="ru-RU" sz="900" dirty="0">
              <a:solidFill>
                <a:schemeClr val="bg1"/>
              </a:solidFill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EFB2F7DE-6F95-2450-7D90-C52332DD8E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1357996"/>
              </p:ext>
            </p:extLst>
          </p:nvPr>
        </p:nvGraphicFramePr>
        <p:xfrm>
          <a:off x="370675" y="1682818"/>
          <a:ext cx="5715000" cy="3714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EFB2F7DE-6F95-2450-7D90-C52332DD8E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1876313"/>
              </p:ext>
            </p:extLst>
          </p:nvPr>
        </p:nvGraphicFramePr>
        <p:xfrm>
          <a:off x="6085674" y="1682818"/>
          <a:ext cx="5631671" cy="3714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92439" y="961004"/>
            <a:ext cx="3748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Изменение структуры потребления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83">
            <a:extLst>
              <a:ext uri="{FF2B5EF4-FFF2-40B4-BE49-F238E27FC236}">
                <a16:creationId xmlns:a16="http://schemas.microsoft.com/office/drawing/2014/main" id="{6E64F29A-1961-BE20-9A97-D6E4D10EDC7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9206" y="1375946"/>
            <a:ext cx="10223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defTabSz="914348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ru-RU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83">
            <a:extLst>
              <a:ext uri="{FF2B5EF4-FFF2-40B4-BE49-F238E27FC236}">
                <a16:creationId xmlns:a16="http://schemas.microsoft.com/office/drawing/2014/main" id="{6E64F29A-1961-BE20-9A97-D6E4D10EDC7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86963" y="1375946"/>
            <a:ext cx="10223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defTabSz="914348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ru-RU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7157" y="5506406"/>
            <a:ext cx="110170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Courier New" panose="02070309020205020404" pitchFamily="49" charset="0"/>
              <a:buChar char="o"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Сегмент «Строительство» стабильно входит в ТОП-8 отраслей мирового рынка АТ</a:t>
            </a:r>
            <a:r>
              <a:rPr lang="en-US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;</a:t>
            </a:r>
            <a:endParaRPr lang="en-US" sz="1400" b="1" dirty="0">
              <a:solidFill>
                <a:schemeClr val="accent2"/>
              </a:solidFill>
              <a:latin typeface="+mj-lt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Доля сегмента составляет около </a:t>
            </a:r>
            <a:r>
              <a:rPr lang="ru-RU" sz="14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5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% в общем объёме мирового рынка АТ</a:t>
            </a:r>
            <a:r>
              <a:rPr lang="en-US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;</a:t>
            </a:r>
            <a:endParaRPr lang="ru-RU" sz="1400" b="1" dirty="0" smtClean="0">
              <a:solidFill>
                <a:schemeClr val="bg1"/>
              </a:solidFill>
              <a:latin typeface="+mj-lt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Наблюдается устойчивый рост строительной 3</a:t>
            </a:r>
            <a:r>
              <a:rPr lang="en-US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D-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Symbol" panose="05050102010706020507" pitchFamily="18" charset="2"/>
              </a:rPr>
              <a:t>печати во многих странах с благоприятным климатом.</a:t>
            </a:r>
            <a:endParaRPr lang="en-US" sz="1400" b="1" dirty="0">
              <a:solidFill>
                <a:schemeClr val="bg1"/>
              </a:solidFill>
              <a:latin typeface="+mj-lt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72825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F98C1F7F-63B5-CD90-FACB-77EFB7234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149" y="417328"/>
            <a:ext cx="9991389" cy="508000"/>
          </a:xfrm>
        </p:spPr>
        <p:txBody>
          <a:bodyPr anchor="ctr"/>
          <a:lstStyle/>
          <a:p>
            <a:r>
              <a:rPr lang="ru-RU" sz="2800" dirty="0" smtClean="0"/>
              <a:t>Аддитивные технологии в строительстве</a:t>
            </a:r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47912" y="6411483"/>
            <a:ext cx="311816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dirty="0" smtClean="0">
                <a:solidFill>
                  <a:schemeClr val="bg1"/>
                </a:solidFill>
              </a:rPr>
              <a:t>Источники: Минпромторг, ИГ </a:t>
            </a:r>
            <a:r>
              <a:rPr lang="ru-RU" sz="900" dirty="0">
                <a:solidFill>
                  <a:schemeClr val="bg1"/>
                </a:solidFill>
              </a:rPr>
              <a:t>«Инфомайн</a:t>
            </a:r>
            <a:r>
              <a:rPr lang="ru-RU" sz="900" dirty="0" smtClean="0">
                <a:solidFill>
                  <a:schemeClr val="bg1"/>
                </a:solidFill>
              </a:rPr>
              <a:t>», оценки АРАТ</a:t>
            </a:r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34" name="Текст 19">
            <a:extLst>
              <a:ext uri="{FF2B5EF4-FFF2-40B4-BE49-F238E27FC236}">
                <a16:creationId xmlns:a16="http://schemas.microsoft.com/office/drawing/2014/main" id="{BEC1F4CA-74ED-C7CE-1A56-73C31D2605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7893" y="1026517"/>
            <a:ext cx="4246863" cy="284953"/>
          </a:xfrm>
        </p:spPr>
        <p:txBody>
          <a:bodyPr/>
          <a:lstStyle/>
          <a:p>
            <a:r>
              <a:rPr lang="ru-RU" sz="1800" dirty="0" smtClean="0"/>
              <a:t>Российский рынок АТ</a:t>
            </a:r>
            <a:endParaRPr lang="ru-RU" sz="1800" dirty="0"/>
          </a:p>
        </p:txBody>
      </p:sp>
      <p:sp>
        <p:nvSpPr>
          <p:cNvPr id="27" name="Текст 19">
            <a:extLst>
              <a:ext uri="{FF2B5EF4-FFF2-40B4-BE49-F238E27FC236}">
                <a16:creationId xmlns:a16="http://schemas.microsoft.com/office/drawing/2014/main" id="{BEC1F4CA-74ED-C7CE-1A56-73C31D2605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77350" y="1026517"/>
            <a:ext cx="5647900" cy="284953"/>
          </a:xfrm>
        </p:spPr>
        <p:txBody>
          <a:bodyPr/>
          <a:lstStyle/>
          <a:p>
            <a:r>
              <a:rPr lang="ru-RU" sz="1800" dirty="0" smtClean="0"/>
              <a:t>Примеры применения АТ в строительстве в РФ</a:t>
            </a:r>
            <a:endParaRPr lang="ru-RU" sz="1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5810252" y="1507503"/>
            <a:ext cx="38385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04775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chemeClr val="accent2"/>
                </a:solidFill>
                <a:cs typeface="Arial" panose="020B0604020202020204" pitchFamily="34" charset="0"/>
              </a:rPr>
              <a:t>Экопарк ЯСНОПОЛЕ. 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Строительство </a:t>
            </a:r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</a:rPr>
              <a:t>одного из первых 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отелей в Тульской </a:t>
            </a:r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</a:rPr>
              <a:t>области, напечатанных на 3D-принтере. </a:t>
            </a:r>
            <a:r>
              <a:rPr lang="ru-RU" sz="1400" dirty="0">
                <a:solidFill>
                  <a:schemeClr val="accent2"/>
                </a:solidFill>
                <a:cs typeface="Arial" panose="020B0604020202020204" pitchFamily="34" charset="0"/>
              </a:rPr>
              <a:t>В ближайшее время будут напечатаны еще пять домов самых разных форм, а всего их запланировано 30. </a:t>
            </a:r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</a:rPr>
              <a:t>В самых крупных зданиях будут располагаться 15 номеров, </a:t>
            </a:r>
            <a:r>
              <a:rPr lang="ru-RU" sz="1400" dirty="0" err="1">
                <a:solidFill>
                  <a:schemeClr val="bg1"/>
                </a:solidFill>
                <a:cs typeface="Arial" panose="020B0604020202020204" pitchFamily="34" charset="0"/>
              </a:rPr>
              <a:t>спа</a:t>
            </a:r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</a:rPr>
              <a:t>-зоны, помещения, оборудованные для различных 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занятий.</a:t>
            </a:r>
          </a:p>
        </p:txBody>
      </p:sp>
      <p:graphicFrame>
        <p:nvGraphicFramePr>
          <p:cNvPr id="38" name="Диаграмма 37">
            <a:extLst>
              <a:ext uri="{FF2B5EF4-FFF2-40B4-BE49-F238E27FC236}">
                <a16:creationId xmlns:a16="http://schemas.microsoft.com/office/drawing/2014/main" id="{0D26DA31-13FA-899D-CD7A-CB54A15FFB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9757592"/>
              </p:ext>
            </p:extLst>
          </p:nvPr>
        </p:nvGraphicFramePr>
        <p:xfrm>
          <a:off x="309952" y="1648834"/>
          <a:ext cx="4100123" cy="1994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0" name="Текст 19">
            <a:extLst>
              <a:ext uri="{FF2B5EF4-FFF2-40B4-BE49-F238E27FC236}">
                <a16:creationId xmlns:a16="http://schemas.microsoft.com/office/drawing/2014/main" id="{BEC1F4CA-74ED-C7CE-1A56-73C31D2605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7893" y="3687534"/>
            <a:ext cx="4246863" cy="284953"/>
          </a:xfrm>
        </p:spPr>
        <p:txBody>
          <a:bodyPr/>
          <a:lstStyle/>
          <a:p>
            <a:r>
              <a:rPr lang="ru-RU" sz="1800" dirty="0" smtClean="0"/>
              <a:t>Комментарии</a:t>
            </a:r>
            <a:endParaRPr lang="ru-RU" sz="1800" dirty="0"/>
          </a:p>
        </p:txBody>
      </p:sp>
      <p:sp>
        <p:nvSpPr>
          <p:cNvPr id="46" name="TextBox 45"/>
          <p:cNvSpPr txBox="1"/>
          <p:nvPr/>
        </p:nvSpPr>
        <p:spPr>
          <a:xfrm>
            <a:off x="1120336" y="2305337"/>
            <a:ext cx="9637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7,4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Млрд. руб.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6943" y="1341937"/>
            <a:ext cx="71686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2022 год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547912" y="4016210"/>
            <a:ext cx="4900388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04775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По оценкам ассоциации развития аддитивных технологий на сегмент «Строительство» приходится не более </a:t>
            </a:r>
            <a:r>
              <a:rPr lang="ru-RU" sz="1250" b="1" dirty="0" smtClean="0">
                <a:solidFill>
                  <a:schemeClr val="accent2"/>
                </a:solidFill>
                <a:cs typeface="Arial" panose="020B0604020202020204" pitchFamily="34" charset="0"/>
              </a:rPr>
              <a:t>3%</a:t>
            </a:r>
            <a:r>
              <a:rPr lang="ru-RU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 всего рынка аддитивных технологий в России. Данный сегмент пока ещё не развит в полном объёме, но ряд проектов уже находится в стадии реализации.</a:t>
            </a:r>
            <a:endParaRPr lang="ru-RU" sz="1250" dirty="0">
              <a:solidFill>
                <a:srgbClr val="00B050"/>
              </a:solidFill>
              <a:cs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547912" y="5088687"/>
            <a:ext cx="498611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04775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Строительная 3</a:t>
            </a:r>
            <a:r>
              <a:rPr lang="en-US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D-</a:t>
            </a:r>
            <a:r>
              <a:rPr lang="ru-RU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печать позволяет достаточно </a:t>
            </a:r>
            <a:r>
              <a:rPr lang="ru-RU" sz="1250" dirty="0" smtClean="0">
                <a:solidFill>
                  <a:schemeClr val="accent2"/>
                </a:solidFill>
                <a:cs typeface="Arial" panose="020B0604020202020204" pitchFamily="34" charset="0"/>
              </a:rPr>
              <a:t>быстро возводить здания и сооружения с уникальными формами и дизайном</a:t>
            </a:r>
            <a:r>
              <a:rPr lang="ru-RU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. Однако, на сегодняшний день есть ряд ограничений для АТ в строительстве: высотность зданий, специфические требования к бетонным смесям, климатические особенности РФ, а </a:t>
            </a:r>
            <a:r>
              <a:rPr lang="ru-RU" sz="1250" dirty="0">
                <a:solidFill>
                  <a:schemeClr val="bg1"/>
                </a:solidFill>
                <a:cs typeface="Arial" panose="020B0604020202020204" pitchFamily="34" charset="0"/>
              </a:rPr>
              <a:t>также </a:t>
            </a:r>
            <a:r>
              <a:rPr lang="ru-RU" sz="1250" dirty="0" smtClean="0">
                <a:solidFill>
                  <a:schemeClr val="bg1"/>
                </a:solidFill>
                <a:cs typeface="Arial" panose="020B0604020202020204" pitchFamily="34" charset="0"/>
              </a:rPr>
              <a:t>нормативно-технические документы.</a:t>
            </a:r>
            <a:endParaRPr lang="ru-RU" sz="125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3A5E729-8005-3349-8CE4-EB27A571BC5B}"/>
              </a:ext>
            </a:extLst>
          </p:cNvPr>
          <p:cNvSpPr txBox="1"/>
          <p:nvPr/>
        </p:nvSpPr>
        <p:spPr>
          <a:xfrm>
            <a:off x="5810250" y="3959830"/>
            <a:ext cx="385861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04775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В </a:t>
            </a:r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</a:rPr>
              <a:t>селе 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Айша Зеленодольского </a:t>
            </a:r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</a:rPr>
              <a:t>района Татарстана </a:t>
            </a:r>
            <a:r>
              <a:rPr lang="ru-RU" sz="1400" dirty="0">
                <a:solidFill>
                  <a:schemeClr val="accent2"/>
                </a:solidFill>
                <a:cs typeface="Arial" panose="020B0604020202020204" pitchFamily="34" charset="0"/>
              </a:rPr>
              <a:t>идут работы по возведению тридцати четырех домов с </a:t>
            </a:r>
            <a:r>
              <a:rPr lang="ru-RU" sz="1400" dirty="0" smtClean="0">
                <a:solidFill>
                  <a:schemeClr val="accent2"/>
                </a:solidFill>
                <a:cs typeface="Arial" panose="020B0604020202020204" pitchFamily="34" charset="0"/>
              </a:rPr>
              <a:t>использованием </a:t>
            </a:r>
            <a:r>
              <a:rPr lang="ru-RU" sz="1400" dirty="0">
                <a:solidFill>
                  <a:schemeClr val="accent2"/>
                </a:solidFill>
                <a:cs typeface="Arial" panose="020B0604020202020204" pitchFamily="34" charset="0"/>
              </a:rPr>
              <a:t>3D-принтера</a:t>
            </a:r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</a:rPr>
              <a:t>, печатающего строительными смесями. Непосредственно </a:t>
            </a:r>
            <a:r>
              <a:rPr lang="ru-RU" sz="1400" dirty="0">
                <a:solidFill>
                  <a:schemeClr val="accent2"/>
                </a:solidFill>
                <a:cs typeface="Arial" panose="020B0604020202020204" pitchFamily="34" charset="0"/>
              </a:rPr>
              <a:t>на 3D-печать требуется день-два</a:t>
            </a:r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</a:rPr>
              <a:t>, переброска 3D-принтера с одного участка на другой занимает около четырех часов. Дома строятся на монолитных железобетонных </a:t>
            </a:r>
            <a:r>
              <a:rPr lang="ru-RU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фундаментах.</a:t>
            </a:r>
            <a:endParaRPr lang="ru-RU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4596" y="1635547"/>
            <a:ext cx="1903896" cy="184698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81700" y="3490865"/>
            <a:ext cx="9380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i="1" dirty="0" smtClean="0">
                <a:solidFill>
                  <a:schemeClr val="bg1"/>
                </a:solidFill>
              </a:rPr>
              <a:t>согласно </a:t>
            </a:r>
            <a:r>
              <a:rPr lang="en-US" sz="800" i="1" dirty="0" smtClean="0">
                <a:solidFill>
                  <a:schemeClr val="bg1"/>
                </a:solidFill>
              </a:rPr>
              <a:t>BFM.ru</a:t>
            </a:r>
            <a:endParaRPr lang="en-US" sz="800" i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4596" y="4036112"/>
            <a:ext cx="1903896" cy="110199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4596" y="5195698"/>
            <a:ext cx="1903896" cy="116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0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54AFF234-274E-4D85-6356-BF6A248E3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375" y="453004"/>
            <a:ext cx="6606381" cy="508000"/>
          </a:xfrm>
        </p:spPr>
        <p:txBody>
          <a:bodyPr/>
          <a:lstStyle/>
          <a:p>
            <a:r>
              <a:rPr lang="ru-RU" dirty="0" smtClean="0"/>
              <a:t>Отсканируйте пожалуйста </a:t>
            </a:r>
            <a:r>
              <a:rPr lang="en-US" dirty="0" smtClean="0"/>
              <a:t>QR</a:t>
            </a:r>
            <a:r>
              <a:rPr lang="ru-RU" dirty="0" smtClean="0"/>
              <a:t>-код</a:t>
            </a:r>
            <a:endParaRPr lang="ru-RU" dirty="0"/>
          </a:p>
        </p:txBody>
      </p:sp>
      <p:sp>
        <p:nvSpPr>
          <p:cNvPr id="73" name="Текст 72">
            <a:extLst>
              <a:ext uri="{FF2B5EF4-FFF2-40B4-BE49-F238E27FC236}">
                <a16:creationId xmlns:a16="http://schemas.microsoft.com/office/drawing/2014/main" id="{03823CE3-1772-A7E1-0AA5-320BC1331BD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12275" y="1180108"/>
            <a:ext cx="5010896" cy="460486"/>
          </a:xfrm>
        </p:spPr>
        <p:txBody>
          <a:bodyPr anchor="ctr"/>
          <a:lstStyle/>
          <a:p>
            <a:r>
              <a:rPr lang="ru-RU" sz="2800" dirty="0" smtClean="0"/>
              <a:t>Вопросы слушателям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74325" y="1859698"/>
            <a:ext cx="6096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1.  Развиваете ли вы у себя аддитивные </a:t>
            </a:r>
            <a:r>
              <a:rPr lang="ru-RU" sz="1600" b="1" dirty="0" smtClean="0">
                <a:solidFill>
                  <a:schemeClr val="bg1"/>
                </a:solidFill>
              </a:rPr>
              <a:t>технологии?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 smtClean="0">
              <a:solidFill>
                <a:schemeClr val="bg1"/>
              </a:solidFill>
            </a:endParaRPr>
          </a:p>
          <a:p>
            <a:r>
              <a:rPr lang="ru-RU" sz="1600" b="1" dirty="0" smtClean="0">
                <a:solidFill>
                  <a:schemeClr val="bg1"/>
                </a:solidFill>
              </a:rPr>
              <a:t>2</a:t>
            </a:r>
            <a:r>
              <a:rPr lang="ru-RU" sz="1600" b="1" dirty="0">
                <a:solidFill>
                  <a:schemeClr val="bg1"/>
                </a:solidFill>
              </a:rPr>
              <a:t>.  </a:t>
            </a:r>
            <a:r>
              <a:rPr lang="ru-RU" sz="1600" b="1" dirty="0" smtClean="0">
                <a:solidFill>
                  <a:schemeClr val="bg1"/>
                </a:solidFill>
              </a:rPr>
              <a:t>Какие материалы вы используете при </a:t>
            </a:r>
            <a:r>
              <a:rPr lang="en-US" sz="1600" b="1" dirty="0" smtClean="0">
                <a:solidFill>
                  <a:schemeClr val="bg1"/>
                </a:solidFill>
              </a:rPr>
              <a:t>3D-</a:t>
            </a:r>
            <a:r>
              <a:rPr lang="ru-RU" sz="1600" b="1" dirty="0" smtClean="0">
                <a:solidFill>
                  <a:schemeClr val="bg1"/>
                </a:solidFill>
              </a:rPr>
              <a:t>печати изделий?</a:t>
            </a:r>
          </a:p>
          <a:p>
            <a:pPr marL="742950" lvl="2" indent="-285750">
              <a:buFont typeface="Courier New" panose="02070309020205020404" pitchFamily="49" charset="0"/>
              <a:buChar char="o"/>
            </a:pPr>
            <a:r>
              <a:rPr lang="ru-RU" sz="1400" dirty="0" smtClean="0">
                <a:solidFill>
                  <a:schemeClr val="bg1"/>
                </a:solidFill>
              </a:rPr>
              <a:t>Металлы</a:t>
            </a:r>
            <a:endParaRPr lang="en-US" sz="1400" dirty="0">
              <a:solidFill>
                <a:schemeClr val="bg1"/>
              </a:solidFill>
            </a:endParaRPr>
          </a:p>
          <a:p>
            <a:pPr marL="742950" lvl="2" indent="-285750">
              <a:buFont typeface="Courier New" panose="02070309020205020404" pitchFamily="49" charset="0"/>
              <a:buChar char="o"/>
            </a:pPr>
            <a:r>
              <a:rPr lang="ru-RU" sz="1400" dirty="0" smtClean="0">
                <a:solidFill>
                  <a:schemeClr val="bg1"/>
                </a:solidFill>
              </a:rPr>
              <a:t>Пластики</a:t>
            </a:r>
          </a:p>
          <a:p>
            <a:pPr marL="742950" lvl="2" indent="-285750">
              <a:buFont typeface="Courier New" panose="02070309020205020404" pitchFamily="49" charset="0"/>
              <a:buChar char="o"/>
            </a:pPr>
            <a:r>
              <a:rPr lang="ru-RU" sz="1400" dirty="0" smtClean="0">
                <a:solidFill>
                  <a:schemeClr val="bg1"/>
                </a:solidFill>
              </a:rPr>
              <a:t>Фотополимеры</a:t>
            </a:r>
          </a:p>
          <a:p>
            <a:pPr marL="742950" lvl="2" indent="-285750">
              <a:buFont typeface="Courier New" panose="02070309020205020404" pitchFamily="49" charset="0"/>
              <a:buChar char="o"/>
            </a:pPr>
            <a:r>
              <a:rPr lang="ru-RU" sz="1400" dirty="0" smtClean="0">
                <a:solidFill>
                  <a:schemeClr val="bg1"/>
                </a:solidFill>
              </a:rPr>
              <a:t>Прочие</a:t>
            </a:r>
          </a:p>
          <a:p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sz="1600" b="1" dirty="0">
                <a:solidFill>
                  <a:schemeClr val="bg1"/>
                </a:solidFill>
              </a:rPr>
              <a:t>3.  Готовы ли к совместному использованию </a:t>
            </a:r>
            <a:r>
              <a:rPr lang="en-US" sz="1600" b="1" dirty="0" smtClean="0">
                <a:solidFill>
                  <a:schemeClr val="bg1"/>
                </a:solidFill>
              </a:rPr>
              <a:t>3D</a:t>
            </a:r>
            <a:r>
              <a:rPr lang="ru-RU" sz="1600" b="1" dirty="0" smtClean="0">
                <a:solidFill>
                  <a:schemeClr val="bg1"/>
                </a:solidFill>
              </a:rPr>
              <a:t>-печати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центрах аддитивных технологий общего доступа?</a:t>
            </a:r>
          </a:p>
          <a:p>
            <a:pPr marL="742950" lvl="2" indent="-285750">
              <a:buFont typeface="Courier New" panose="02070309020205020404" pitchFamily="49" charset="0"/>
              <a:buChar char="o"/>
            </a:pPr>
            <a:endParaRPr lang="ru-RU" sz="1400" dirty="0" smtClean="0">
              <a:solidFill>
                <a:schemeClr val="bg1"/>
              </a:solidFill>
            </a:endParaRPr>
          </a:p>
          <a:p>
            <a:pPr marL="0" lvl="1"/>
            <a:r>
              <a:rPr lang="ru-RU" sz="1600" b="1" dirty="0" smtClean="0">
                <a:solidFill>
                  <a:schemeClr val="bg1"/>
                </a:solidFill>
              </a:rPr>
              <a:t>4.</a:t>
            </a:r>
            <a:r>
              <a:rPr lang="ru-RU" sz="1600" b="1" dirty="0">
                <a:solidFill>
                  <a:schemeClr val="bg1"/>
                </a:solidFill>
              </a:rPr>
              <a:t>  </a:t>
            </a:r>
            <a:r>
              <a:rPr lang="ru-RU" sz="1600" b="1" dirty="0" smtClean="0">
                <a:solidFill>
                  <a:schemeClr val="bg1"/>
                </a:solidFill>
              </a:rPr>
              <a:t>Хотите ли вы получать аналитические материалы по рынку аддитивных технологий от Ассоциации развития аддитивных технологий (АРАТ)?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18" y="1433044"/>
            <a:ext cx="4381104" cy="439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01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lHIhO8JixLjYTdMRh11v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wjnwqX0vyo_ISCCoOYq6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lHIhO8JixLjYTdMRh11v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4be7d0qeUiggokLAEcZ8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4be7d0qeUiggokLAEcZ8w"/>
</p:tagLst>
</file>

<file path=ppt/theme/theme1.xml><?xml version="1.0" encoding="utf-8"?>
<a:theme xmlns:a="http://schemas.openxmlformats.org/drawingml/2006/main" name="Тема Office">
  <a:themeElements>
    <a:clrScheme name="Другая 14">
      <a:dk1>
        <a:srgbClr val="0D0D0D"/>
      </a:dk1>
      <a:lt1>
        <a:sysClr val="window" lastClr="FFFFFF"/>
      </a:lt1>
      <a:dk2>
        <a:srgbClr val="005EC4"/>
      </a:dk2>
      <a:lt2>
        <a:srgbClr val="FFFFFF"/>
      </a:lt2>
      <a:accent1>
        <a:srgbClr val="022861"/>
      </a:accent1>
      <a:accent2>
        <a:srgbClr val="00B8E0"/>
      </a:accent2>
      <a:accent3>
        <a:srgbClr val="DE3B21"/>
      </a:accent3>
      <a:accent4>
        <a:srgbClr val="0DB02B"/>
      </a:accent4>
      <a:accent5>
        <a:srgbClr val="005EC4"/>
      </a:accent5>
      <a:accent6>
        <a:srgbClr val="007DCC"/>
      </a:accent6>
      <a:hlink>
        <a:srgbClr val="0563C1"/>
      </a:hlink>
      <a:folHlink>
        <a:srgbClr val="954F72"/>
      </a:folHlink>
    </a:clrScheme>
    <a:fontScheme name="ADDT">
      <a:majorFont>
        <a:latin typeface="Jost bold"/>
        <a:ea typeface=""/>
        <a:cs typeface=""/>
      </a:majorFont>
      <a:minorFont>
        <a:latin typeface="Jos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5850</TotalTime>
  <Words>544</Words>
  <Application>Microsoft Office PowerPoint</Application>
  <PresentationFormat>Широкоэкранный</PresentationFormat>
  <Paragraphs>74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Jost</vt:lpstr>
      <vt:lpstr>Calibri</vt:lpstr>
      <vt:lpstr>Courier New</vt:lpstr>
      <vt:lpstr>Symbol</vt:lpstr>
      <vt:lpstr>Jost bold</vt:lpstr>
      <vt:lpstr>Arial</vt:lpstr>
      <vt:lpstr>Wingdings</vt:lpstr>
      <vt:lpstr>Тема Office</vt:lpstr>
      <vt:lpstr>Презентация PowerPoint</vt:lpstr>
      <vt:lpstr>Строительство</vt:lpstr>
      <vt:lpstr>Прогнозируется заметный рост мирового рынка АТ</vt:lpstr>
      <vt:lpstr>Сегменты мирового рынка аддитивных технологий</vt:lpstr>
      <vt:lpstr>Аддитивные технологии в строительстве</vt:lpstr>
      <vt:lpstr>Отсканируйте пожалуйста QR-код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155</dc:creator>
  <cp:lastModifiedBy>user</cp:lastModifiedBy>
  <cp:revision>143</cp:revision>
  <dcterms:created xsi:type="dcterms:W3CDTF">2023-10-08T20:39:29Z</dcterms:created>
  <dcterms:modified xsi:type="dcterms:W3CDTF">2023-11-17T10:14:35Z</dcterms:modified>
</cp:coreProperties>
</file>