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
  </p:notesMasterIdLst>
  <p:handoutMasterIdLst>
    <p:handoutMasterId r:id="rId10"/>
  </p:handoutMasterIdLst>
  <p:sldIdLst>
    <p:sldId id="258" r:id="rId2"/>
    <p:sldId id="277" r:id="rId3"/>
    <p:sldId id="316" r:id="rId4"/>
    <p:sldId id="317" r:id="rId5"/>
    <p:sldId id="319" r:id="rId6"/>
    <p:sldId id="321" r:id="rId7"/>
    <p:sldId id="323" r:id="rId8"/>
  </p:sldIdLst>
  <p:sldSz cx="12192000" cy="6858000"/>
  <p:notesSz cx="6858000" cy="9144000"/>
  <p:embeddedFontLst>
    <p:embeddedFont>
      <p:font typeface="Calibri" panose="020F0502020204030204" pitchFamily="34" charset="0"/>
      <p:regular r:id="rId11"/>
      <p:bold r:id="rId12"/>
      <p:italic r:id="rId13"/>
      <p:boldItalic r:id="rId14"/>
    </p:embeddedFont>
    <p:embeddedFont>
      <p:font typeface="Jost" pitchFamily="2" charset="-52"/>
      <p:regular r:id="rId15"/>
      <p:bold r:id="rId16"/>
      <p:italic r:id="rId17"/>
      <p:boldItalic r:id="rId18"/>
    </p:embeddedFont>
    <p:embeddedFont>
      <p:font typeface="Jost bold" pitchFamily="2" charset="-52"/>
      <p:bold r:id="rId19"/>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2759"/>
    <a:srgbClr val="005E99"/>
    <a:srgbClr val="9C1A87"/>
    <a:srgbClr val="00336C"/>
    <a:srgbClr val="70BFF0"/>
    <a:srgbClr val="000000"/>
    <a:srgbClr val="159BFF"/>
    <a:srgbClr val="89C1FF"/>
    <a:srgbClr val="93D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30" autoAdjust="0"/>
    <p:restoredTop sz="96404" autoAdjust="0"/>
  </p:normalViewPr>
  <p:slideViewPr>
    <p:cSldViewPr snapToGrid="0" showGuides="1">
      <p:cViewPr varScale="1">
        <p:scale>
          <a:sx n="115" d="100"/>
          <a:sy n="115" d="100"/>
        </p:scale>
        <p:origin x="420" y="114"/>
      </p:cViewPr>
      <p:guideLst/>
    </p:cSldViewPr>
  </p:slideViewPr>
  <p:notesTextViewPr>
    <p:cViewPr>
      <p:scale>
        <a:sx n="150" d="100"/>
        <a:sy n="150" d="100"/>
      </p:scale>
      <p:origin x="0" y="0"/>
    </p:cViewPr>
  </p:notesTextViewPr>
  <p:notesViewPr>
    <p:cSldViewPr snapToGrid="0" showGuides="1">
      <p:cViewPr varScale="1">
        <p:scale>
          <a:sx n="49" d="100"/>
          <a:sy n="49" d="100"/>
        </p:scale>
        <p:origin x="2910"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handoutMaster" Target="handoutMasters/handout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Excel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_____Microsoft_Excel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7.xml.rels><?xml version="1.0" encoding="UTF-8" standalone="yes"?>
<Relationships xmlns="http://schemas.openxmlformats.org/package/2006/relationships"><Relationship Id="rId3" Type="http://schemas.openxmlformats.org/officeDocument/2006/relationships/package" Target="../embeddings/_____Microsoft_Excel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_____Microsoft_Excel7.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2022 год</c:v>
                </c:pt>
              </c:strCache>
            </c:strRef>
          </c:tx>
          <c:spPr>
            <a:gradFill>
              <a:gsLst>
                <a:gs pos="0">
                  <a:srgbClr val="70BFF0"/>
                </a:gs>
                <a:gs pos="99000">
                  <a:srgbClr val="00336C"/>
                </a:gs>
              </a:gsLst>
              <a:lin ang="5400000" scaled="0"/>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Лист1!$A$2:$A$8</c:f>
              <c:numCache>
                <c:formatCode>General</c:formatCode>
                <c:ptCount val="7"/>
                <c:pt idx="0">
                  <c:v>2020</c:v>
                </c:pt>
                <c:pt idx="1">
                  <c:v>2021</c:v>
                </c:pt>
                <c:pt idx="2">
                  <c:v>2022</c:v>
                </c:pt>
                <c:pt idx="3">
                  <c:v>2023</c:v>
                </c:pt>
                <c:pt idx="4">
                  <c:v>2024</c:v>
                </c:pt>
                <c:pt idx="6">
                  <c:v>2030</c:v>
                </c:pt>
              </c:numCache>
            </c:numRef>
          </c:cat>
          <c:val>
            <c:numRef>
              <c:f>Лист1!$B$2:$B$8</c:f>
              <c:numCache>
                <c:formatCode>General</c:formatCode>
                <c:ptCount val="7"/>
                <c:pt idx="0">
                  <c:v>12.8</c:v>
                </c:pt>
                <c:pt idx="1">
                  <c:v>15.2</c:v>
                </c:pt>
                <c:pt idx="2">
                  <c:v>18</c:v>
                </c:pt>
                <c:pt idx="3">
                  <c:v>21.4</c:v>
                </c:pt>
                <c:pt idx="4">
                  <c:v>25.5</c:v>
                </c:pt>
                <c:pt idx="6">
                  <c:v>72.5</c:v>
                </c:pt>
              </c:numCache>
            </c:numRef>
          </c:val>
          <c:extLst>
            <c:ext xmlns:c16="http://schemas.microsoft.com/office/drawing/2014/chart" uri="{C3380CC4-5D6E-409C-BE32-E72D297353CC}">
              <c16:uniqueId val="{00000000-C4B8-4144-9CD8-A43909725068}"/>
            </c:ext>
          </c:extLst>
        </c:ser>
        <c:dLbls>
          <c:dLblPos val="outEnd"/>
          <c:showLegendKey val="0"/>
          <c:showVal val="1"/>
          <c:showCatName val="0"/>
          <c:showSerName val="0"/>
          <c:showPercent val="0"/>
          <c:showBubbleSize val="0"/>
        </c:dLbls>
        <c:gapWidth val="54"/>
        <c:overlap val="2"/>
        <c:axId val="901092864"/>
        <c:axId val="901088184"/>
      </c:barChart>
      <c:catAx>
        <c:axId val="901092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cap="none" spc="0" normalizeH="0" baseline="0">
                <a:solidFill>
                  <a:schemeClr val="bg1"/>
                </a:solidFill>
                <a:latin typeface="+mn-lt"/>
                <a:ea typeface="+mn-ea"/>
                <a:cs typeface="+mn-cs"/>
              </a:defRPr>
            </a:pPr>
            <a:endParaRPr lang="en-US"/>
          </a:p>
        </c:txPr>
        <c:crossAx val="901088184"/>
        <c:crosses val="autoZero"/>
        <c:auto val="1"/>
        <c:lblAlgn val="ctr"/>
        <c:lblOffset val="100"/>
        <c:noMultiLvlLbl val="0"/>
      </c:catAx>
      <c:valAx>
        <c:axId val="901088184"/>
        <c:scaling>
          <c:orientation val="minMax"/>
        </c:scaling>
        <c:delete val="1"/>
        <c:axPos val="l"/>
        <c:majorGridlines>
          <c:spPr>
            <a:ln w="3175" cap="flat" cmpd="sng" algn="ctr">
              <a:solidFill>
                <a:srgbClr val="002060"/>
              </a:solidFill>
              <a:round/>
            </a:ln>
            <a:effectLst/>
          </c:spPr>
        </c:majorGridlines>
        <c:numFmt formatCode="General" sourceLinked="1"/>
        <c:majorTickMark val="none"/>
        <c:minorTickMark val="none"/>
        <c:tickLblPos val="nextTo"/>
        <c:crossAx val="9010928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051387744967304E-2"/>
          <c:y val="3.1117568712919239E-2"/>
          <c:w val="0.48958859168248475"/>
          <c:h val="0.92207387858884926"/>
        </c:manualLayout>
      </c:layout>
      <c:doughnutChart>
        <c:varyColors val="1"/>
        <c:ser>
          <c:idx val="0"/>
          <c:order val="0"/>
          <c:tx>
            <c:strRef>
              <c:f>Лист1!$B$1</c:f>
              <c:strCache>
                <c:ptCount val="1"/>
                <c:pt idx="0">
                  <c:v>Продажи</c:v>
                </c:pt>
              </c:strCache>
            </c:strRef>
          </c:tx>
          <c:spPr>
            <a:ln w="12700"/>
          </c:spPr>
          <c:dPt>
            <c:idx val="0"/>
            <c:bubble3D val="0"/>
            <c:spPr>
              <a:solidFill>
                <a:srgbClr val="03317B"/>
              </a:solidFill>
              <a:ln w="12700">
                <a:solidFill>
                  <a:schemeClr val="lt1"/>
                </a:solidFill>
              </a:ln>
              <a:effectLst/>
            </c:spPr>
            <c:extLst>
              <c:ext xmlns:c16="http://schemas.microsoft.com/office/drawing/2014/chart" uri="{C3380CC4-5D6E-409C-BE32-E72D297353CC}">
                <c16:uniqueId val="{00000001-A313-489C-9B9F-0AB6007DB98C}"/>
              </c:ext>
            </c:extLst>
          </c:dPt>
          <c:dPt>
            <c:idx val="1"/>
            <c:bubble3D val="0"/>
            <c:spPr>
              <a:solidFill>
                <a:srgbClr val="2DB0DF"/>
              </a:solidFill>
              <a:ln w="12700">
                <a:solidFill>
                  <a:schemeClr val="lt1"/>
                </a:solidFill>
              </a:ln>
              <a:effectLst/>
            </c:spPr>
            <c:extLst>
              <c:ext xmlns:c16="http://schemas.microsoft.com/office/drawing/2014/chart" uri="{C3380CC4-5D6E-409C-BE32-E72D297353CC}">
                <c16:uniqueId val="{00000003-A313-489C-9B9F-0AB6007DB98C}"/>
              </c:ext>
            </c:extLst>
          </c:dPt>
          <c:dPt>
            <c:idx val="2"/>
            <c:bubble3D val="0"/>
            <c:spPr>
              <a:solidFill>
                <a:schemeClr val="accent1">
                  <a:lumMod val="20000"/>
                  <a:lumOff val="80000"/>
                </a:schemeClr>
              </a:solidFill>
              <a:ln w="12700">
                <a:solidFill>
                  <a:schemeClr val="lt1"/>
                </a:solidFill>
              </a:ln>
              <a:effectLst/>
            </c:spPr>
            <c:extLst>
              <c:ext xmlns:c16="http://schemas.microsoft.com/office/drawing/2014/chart" uri="{C3380CC4-5D6E-409C-BE32-E72D297353CC}">
                <c16:uniqueId val="{00000005-A313-489C-9B9F-0AB6007DB98C}"/>
              </c:ext>
            </c:extLst>
          </c:dPt>
          <c:dPt>
            <c:idx val="3"/>
            <c:bubble3D val="0"/>
            <c:spPr>
              <a:solidFill>
                <a:schemeClr val="bg1">
                  <a:lumMod val="20000"/>
                  <a:lumOff val="80000"/>
                </a:schemeClr>
              </a:solidFill>
              <a:ln w="12700">
                <a:solidFill>
                  <a:schemeClr val="lt1"/>
                </a:solidFill>
              </a:ln>
              <a:effectLst/>
            </c:spPr>
            <c:extLst>
              <c:ext xmlns:c16="http://schemas.microsoft.com/office/drawing/2014/chart" uri="{C3380CC4-5D6E-409C-BE32-E72D297353CC}">
                <c16:uniqueId val="{00000007-A313-489C-9B9F-0AB6007DB98C}"/>
              </c:ext>
            </c:extLst>
          </c:dPt>
          <c:dLbls>
            <c:dLbl>
              <c:idx val="0"/>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A313-489C-9B9F-0AB6007DB98C}"/>
                </c:ext>
              </c:extLst>
            </c:dLbl>
            <c:dLbl>
              <c:idx val="1"/>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A313-489C-9B9F-0AB6007DB98C}"/>
                </c:ext>
              </c:extLst>
            </c:dLbl>
            <c:dLbl>
              <c:idx val="2"/>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A313-489C-9B9F-0AB6007DB98C}"/>
                </c:ext>
              </c:extLst>
            </c:dLbl>
            <c:dLbl>
              <c:idx val="3"/>
              <c:delete val="1"/>
              <c:extLst>
                <c:ext xmlns:c15="http://schemas.microsoft.com/office/drawing/2012/chart" uri="{CE6537A1-D6FC-4f65-9D91-7224C49458BB}"/>
                <c:ext xmlns:c16="http://schemas.microsoft.com/office/drawing/2014/chart" uri="{C3380CC4-5D6E-409C-BE32-E72D297353CC}">
                  <c16:uniqueId val="{00000007-A313-489C-9B9F-0AB6007DB98C}"/>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Лист1!$A$2:$A$5</c:f>
              <c:strCache>
                <c:ptCount val="4"/>
                <c:pt idx="0">
                  <c:v>Оборудование АТ</c:v>
                </c:pt>
                <c:pt idx="1">
                  <c:v>Материалы</c:v>
                </c:pt>
                <c:pt idx="2">
                  <c:v>Услуги</c:v>
                </c:pt>
                <c:pt idx="3">
                  <c:v>Прочее</c:v>
                </c:pt>
              </c:strCache>
            </c:strRef>
          </c:cat>
          <c:val>
            <c:numRef>
              <c:f>Лист1!$B$2:$B$5</c:f>
              <c:numCache>
                <c:formatCode>General</c:formatCode>
                <c:ptCount val="4"/>
                <c:pt idx="0">
                  <c:v>3.7949999999999999</c:v>
                </c:pt>
                <c:pt idx="1">
                  <c:v>3.26</c:v>
                </c:pt>
                <c:pt idx="2">
                  <c:v>10.738</c:v>
                </c:pt>
                <c:pt idx="3">
                  <c:v>0.23400000000000001</c:v>
                </c:pt>
              </c:numCache>
            </c:numRef>
          </c:val>
          <c:extLst>
            <c:ext xmlns:c16="http://schemas.microsoft.com/office/drawing/2014/chart" uri="{C3380CC4-5D6E-409C-BE32-E72D297353CC}">
              <c16:uniqueId val="{00000008-A313-489C-9B9F-0AB6007DB98C}"/>
            </c:ext>
          </c:extLst>
        </c:ser>
        <c:dLbls>
          <c:showLegendKey val="0"/>
          <c:showVal val="0"/>
          <c:showCatName val="0"/>
          <c:showSerName val="0"/>
          <c:showPercent val="0"/>
          <c:showBubbleSize val="0"/>
          <c:showLeaderLines val="1"/>
        </c:dLbls>
        <c:firstSliceAng val="0"/>
        <c:holeSize val="60"/>
      </c:doughnutChart>
      <c:spPr>
        <a:noFill/>
        <a:ln>
          <a:noFill/>
        </a:ln>
        <a:effectLst/>
      </c:spPr>
    </c:plotArea>
    <c:legend>
      <c:legendPos val="r"/>
      <c:layout>
        <c:manualLayout>
          <c:xMode val="edge"/>
          <c:yMode val="edge"/>
          <c:x val="0.58979002378347412"/>
          <c:y val="0.21364506959228102"/>
          <c:w val="0.38913669756156921"/>
          <c:h val="0.5727103620743497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7697006738788488E-2"/>
          <c:y val="0.10114352195539096"/>
          <c:w val="0.41151088472893627"/>
          <c:h val="0.78838803655380496"/>
        </c:manualLayout>
      </c:layout>
      <c:doughnutChart>
        <c:varyColors val="1"/>
        <c:ser>
          <c:idx val="0"/>
          <c:order val="0"/>
          <c:tx>
            <c:strRef>
              <c:f>Лист1!$B$1</c:f>
              <c:strCache>
                <c:ptCount val="1"/>
                <c:pt idx="0">
                  <c:v>Продажи</c:v>
                </c:pt>
              </c:strCache>
            </c:strRef>
          </c:tx>
          <c:spPr>
            <a:ln w="12700"/>
          </c:spPr>
          <c:dPt>
            <c:idx val="0"/>
            <c:bubble3D val="0"/>
            <c:spPr>
              <a:solidFill>
                <a:srgbClr val="03317B"/>
              </a:solidFill>
              <a:ln w="12700">
                <a:solidFill>
                  <a:schemeClr val="lt1"/>
                </a:solidFill>
              </a:ln>
              <a:effectLst/>
            </c:spPr>
            <c:extLst>
              <c:ext xmlns:c16="http://schemas.microsoft.com/office/drawing/2014/chart" uri="{C3380CC4-5D6E-409C-BE32-E72D297353CC}">
                <c16:uniqueId val="{00000001-BFAE-43F0-AFD3-8EDB0B525CAC}"/>
              </c:ext>
            </c:extLst>
          </c:dPt>
          <c:dPt>
            <c:idx val="1"/>
            <c:bubble3D val="0"/>
            <c:spPr>
              <a:solidFill>
                <a:srgbClr val="2DB0DF"/>
              </a:solidFill>
              <a:ln w="12700">
                <a:solidFill>
                  <a:schemeClr val="lt1"/>
                </a:solidFill>
              </a:ln>
              <a:effectLst/>
            </c:spPr>
            <c:extLst>
              <c:ext xmlns:c16="http://schemas.microsoft.com/office/drawing/2014/chart" uri="{C3380CC4-5D6E-409C-BE32-E72D297353CC}">
                <c16:uniqueId val="{00000003-BFAE-43F0-AFD3-8EDB0B525CAC}"/>
              </c:ext>
            </c:extLst>
          </c:dPt>
          <c:dLbls>
            <c:dLbl>
              <c:idx val="0"/>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BFAE-43F0-AFD3-8EDB0B525CAC}"/>
                </c:ext>
              </c:extLst>
            </c:dLbl>
            <c:dLbl>
              <c:idx val="1"/>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BFAE-43F0-AFD3-8EDB0B525CAC}"/>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Лист1!$A$2:$A$3</c:f>
              <c:strCache>
                <c:ptCount val="2"/>
                <c:pt idx="0">
                  <c:v>3D-принтеры по металлу</c:v>
                </c:pt>
                <c:pt idx="1">
                  <c:v>Прочие 3D-принтеры</c:v>
                </c:pt>
              </c:strCache>
            </c:strRef>
          </c:cat>
          <c:val>
            <c:numRef>
              <c:f>Лист1!$B$2:$B$3</c:f>
              <c:numCache>
                <c:formatCode>General</c:formatCode>
                <c:ptCount val="2"/>
                <c:pt idx="0">
                  <c:v>1.37</c:v>
                </c:pt>
                <c:pt idx="1">
                  <c:v>2.4300000000000002</c:v>
                </c:pt>
              </c:numCache>
            </c:numRef>
          </c:val>
          <c:extLst>
            <c:ext xmlns:c16="http://schemas.microsoft.com/office/drawing/2014/chart" uri="{C3380CC4-5D6E-409C-BE32-E72D297353CC}">
              <c16:uniqueId val="{00000008-BFAE-43F0-AFD3-8EDB0B525CAC}"/>
            </c:ext>
          </c:extLst>
        </c:ser>
        <c:dLbls>
          <c:showLegendKey val="0"/>
          <c:showVal val="0"/>
          <c:showCatName val="0"/>
          <c:showSerName val="0"/>
          <c:showPercent val="0"/>
          <c:showBubbleSize val="0"/>
          <c:showLeaderLines val="1"/>
        </c:dLbls>
        <c:firstSliceAng val="0"/>
        <c:holeSize val="60"/>
      </c:doughnutChart>
      <c:spPr>
        <a:noFill/>
        <a:ln>
          <a:noFill/>
        </a:ln>
        <a:effectLst/>
      </c:spPr>
    </c:plotArea>
    <c:legend>
      <c:legendPos val="r"/>
      <c:layout>
        <c:manualLayout>
          <c:xMode val="edge"/>
          <c:yMode val="edge"/>
          <c:x val="0.50468517958416059"/>
          <c:y val="0.34733082135784021"/>
          <c:w val="0.44214977687193263"/>
          <c:h val="0.2926068821846066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1451968503937"/>
          <c:y val="3.7605116664692642E-2"/>
          <c:w val="0.51965914260717405"/>
          <c:h val="0.92478976667061474"/>
        </c:manualLayout>
      </c:layout>
      <c:barChart>
        <c:barDir val="bar"/>
        <c:grouping val="clustered"/>
        <c:varyColors val="0"/>
        <c:ser>
          <c:idx val="0"/>
          <c:order val="0"/>
          <c:tx>
            <c:strRef>
              <c:f>Лист1!$B$1</c:f>
              <c:strCache>
                <c:ptCount val="1"/>
                <c:pt idx="0">
                  <c:v>Ряд 1</c:v>
                </c:pt>
              </c:strCache>
            </c:strRef>
          </c:tx>
          <c:spPr>
            <a:solidFill>
              <a:schemeClr val="accent5">
                <a:lumMod val="60000"/>
                <a:lumOff val="40000"/>
              </a:schemeClr>
            </a:solidFill>
            <a:ln>
              <a:noFill/>
            </a:ln>
            <a:effectLst/>
          </c:spPr>
          <c:invertIfNegative val="0"/>
          <c:dPt>
            <c:idx val="0"/>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4-7DCD-4DA3-8D02-CCB61A5D7F62}"/>
              </c:ext>
            </c:extLst>
          </c:dPt>
          <c:dPt>
            <c:idx val="5"/>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2-FBDC-4476-A941-EA145D9C827B}"/>
              </c:ext>
            </c:extLst>
          </c:dPt>
          <c:dPt>
            <c:idx val="8"/>
            <c:invertIfNegative val="0"/>
            <c:bubble3D val="0"/>
            <c:spPr>
              <a:pattFill prst="ltUpDiag">
                <a:fgClr>
                  <a:schemeClr val="accent5">
                    <a:lumMod val="60000"/>
                    <a:lumOff val="40000"/>
                  </a:schemeClr>
                </a:fgClr>
                <a:bgClr>
                  <a:schemeClr val="bg1"/>
                </a:bgClr>
              </a:pattFill>
              <a:ln>
                <a:noFill/>
              </a:ln>
              <a:effectLst/>
            </c:spPr>
            <c:extLst>
              <c:ext xmlns:c16="http://schemas.microsoft.com/office/drawing/2014/chart" uri="{C3380CC4-5D6E-409C-BE32-E72D297353CC}">
                <c16:uniqueId val="{00000001-A780-45A6-BB97-EC451CD67108}"/>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j-lt"/>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Лист1!$A$2:$A$10</c:f>
              <c:strCache>
                <c:ptCount val="9"/>
                <c:pt idx="0">
                  <c:v>Авиация / космос</c:v>
                </c:pt>
                <c:pt idx="1">
                  <c:v>Медицина / стоматология</c:v>
                </c:pt>
                <c:pt idx="2">
                  <c:v>Автомобильная</c:v>
                </c:pt>
                <c:pt idx="3">
                  <c:v>Товары народного потребления</c:v>
                </c:pt>
                <c:pt idx="4">
                  <c:v>Наука, образование</c:v>
                </c:pt>
                <c:pt idx="5">
                  <c:v>Энергетика*</c:v>
                </c:pt>
                <c:pt idx="6">
                  <c:v>Оборонная промышленность</c:v>
                </c:pt>
                <c:pt idx="7">
                  <c:v>Строительство / архитектура</c:v>
                </c:pt>
                <c:pt idx="8">
                  <c:v>Другие</c:v>
                </c:pt>
              </c:strCache>
            </c:strRef>
          </c:cat>
          <c:val>
            <c:numRef>
              <c:f>Лист1!$B$2:$B$10</c:f>
              <c:numCache>
                <c:formatCode>0.0%</c:formatCode>
                <c:ptCount val="9"/>
                <c:pt idx="0">
                  <c:v>0.16800000000000001</c:v>
                </c:pt>
                <c:pt idx="1">
                  <c:v>0.156</c:v>
                </c:pt>
                <c:pt idx="2">
                  <c:v>0.14599999999999999</c:v>
                </c:pt>
                <c:pt idx="3">
                  <c:v>0.11799999999999999</c:v>
                </c:pt>
                <c:pt idx="4">
                  <c:v>0.111</c:v>
                </c:pt>
                <c:pt idx="5">
                  <c:v>7.0000000000000007E-2</c:v>
                </c:pt>
                <c:pt idx="6">
                  <c:v>0.06</c:v>
                </c:pt>
                <c:pt idx="7">
                  <c:v>4.4999999999999998E-2</c:v>
                </c:pt>
                <c:pt idx="8">
                  <c:v>0.126</c:v>
                </c:pt>
              </c:numCache>
            </c:numRef>
          </c:val>
          <c:extLst>
            <c:ext xmlns:c16="http://schemas.microsoft.com/office/drawing/2014/chart" uri="{C3380CC4-5D6E-409C-BE32-E72D297353CC}">
              <c16:uniqueId val="{00000002-A780-45A6-BB97-EC451CD67108}"/>
            </c:ext>
          </c:extLst>
        </c:ser>
        <c:dLbls>
          <c:showLegendKey val="0"/>
          <c:showVal val="0"/>
          <c:showCatName val="0"/>
          <c:showSerName val="0"/>
          <c:showPercent val="0"/>
          <c:showBubbleSize val="0"/>
        </c:dLbls>
        <c:gapWidth val="63"/>
        <c:axId val="1088845119"/>
        <c:axId val="1089099231"/>
      </c:barChart>
      <c:catAx>
        <c:axId val="108884511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bg1"/>
                </a:solidFill>
                <a:latin typeface="+mj-lt"/>
                <a:ea typeface="+mn-ea"/>
                <a:cs typeface="Arial" panose="020B0604020202020204" pitchFamily="34" charset="0"/>
              </a:defRPr>
            </a:pPr>
            <a:endParaRPr lang="en-US"/>
          </a:p>
        </c:txPr>
        <c:crossAx val="1089099231"/>
        <c:crosses val="autoZero"/>
        <c:auto val="1"/>
        <c:lblAlgn val="ctr"/>
        <c:lblOffset val="100"/>
        <c:noMultiLvlLbl val="0"/>
      </c:catAx>
      <c:valAx>
        <c:axId val="1089099231"/>
        <c:scaling>
          <c:orientation val="minMax"/>
        </c:scaling>
        <c:delete val="1"/>
        <c:axPos val="t"/>
        <c:numFmt formatCode="0.0%" sourceLinked="1"/>
        <c:majorTickMark val="none"/>
        <c:minorTickMark val="none"/>
        <c:tickLblPos val="nextTo"/>
        <c:crossAx val="1088845119"/>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Лист1!$B$1</c:f>
              <c:strCache>
                <c:ptCount val="1"/>
                <c:pt idx="0">
                  <c:v>Ряд 1</c:v>
                </c:pt>
              </c:strCache>
            </c:strRef>
          </c:tx>
          <c:spPr>
            <a:solidFill>
              <a:schemeClr val="accent5">
                <a:lumMod val="75000"/>
              </a:schemeClr>
            </a:solidFill>
            <a:ln>
              <a:noFill/>
            </a:ln>
            <a:effectLst/>
          </c:spPr>
          <c:invertIfNegative val="0"/>
          <c:dPt>
            <c:idx val="2"/>
            <c:invertIfNegative val="0"/>
            <c:bubble3D val="0"/>
            <c:spPr>
              <a:solidFill>
                <a:schemeClr val="accent5">
                  <a:lumMod val="75000"/>
                </a:schemeClr>
              </a:solidFill>
              <a:ln>
                <a:noFill/>
              </a:ln>
              <a:effectLst/>
            </c:spPr>
            <c:extLst>
              <c:ext xmlns:c16="http://schemas.microsoft.com/office/drawing/2014/chart" uri="{C3380CC4-5D6E-409C-BE32-E72D297353CC}">
                <c16:uniqueId val="{00000004-BF78-4D74-8BB4-F61C4D04DC8B}"/>
              </c:ext>
            </c:extLst>
          </c:dPt>
          <c:dPt>
            <c:idx val="5"/>
            <c:invertIfNegative val="0"/>
            <c:bubble3D val="0"/>
            <c:spPr>
              <a:solidFill>
                <a:schemeClr val="accent5">
                  <a:lumMod val="75000"/>
                </a:schemeClr>
              </a:solidFill>
              <a:ln>
                <a:noFill/>
              </a:ln>
              <a:effectLst/>
            </c:spPr>
            <c:extLst>
              <c:ext xmlns:c16="http://schemas.microsoft.com/office/drawing/2014/chart" uri="{C3380CC4-5D6E-409C-BE32-E72D297353CC}">
                <c16:uniqueId val="{00000002-DDB5-4301-8798-C53E09FDB9B3}"/>
              </c:ext>
            </c:extLst>
          </c:dPt>
          <c:dPt>
            <c:idx val="8"/>
            <c:invertIfNegative val="0"/>
            <c:bubble3D val="0"/>
            <c:spPr>
              <a:pattFill prst="ltUpDiag">
                <a:fgClr>
                  <a:schemeClr val="accent5">
                    <a:lumMod val="75000"/>
                  </a:schemeClr>
                </a:fgClr>
                <a:bgClr>
                  <a:schemeClr val="bg1"/>
                </a:bgClr>
              </a:pattFill>
              <a:ln>
                <a:noFill/>
              </a:ln>
              <a:effectLst/>
            </c:spPr>
            <c:extLst>
              <c:ext xmlns:c16="http://schemas.microsoft.com/office/drawing/2014/chart" uri="{C3380CC4-5D6E-409C-BE32-E72D297353CC}">
                <c16:uniqueId val="{00000001-A490-4F45-A994-702B355CDA72}"/>
              </c:ext>
            </c:extLst>
          </c:dPt>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j-lt"/>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Лист1!$A$2:$A$10</c:f>
              <c:strCache>
                <c:ptCount val="9"/>
                <c:pt idx="0">
                  <c:v>Автомобильная</c:v>
                </c:pt>
                <c:pt idx="1">
                  <c:v>Товары народного потребления</c:v>
                </c:pt>
                <c:pt idx="2">
                  <c:v>Авиация / космос</c:v>
                </c:pt>
                <c:pt idx="3">
                  <c:v>Наука, образование</c:v>
                </c:pt>
                <c:pt idx="4">
                  <c:v>Медицина / стоматология</c:v>
                </c:pt>
                <c:pt idx="5">
                  <c:v>Энергетика*</c:v>
                </c:pt>
                <c:pt idx="6">
                  <c:v>Оборонная промышленность</c:v>
                </c:pt>
                <c:pt idx="7">
                  <c:v>Строительство / архитектура</c:v>
                </c:pt>
                <c:pt idx="8">
                  <c:v>Другие</c:v>
                </c:pt>
              </c:strCache>
            </c:strRef>
          </c:cat>
          <c:val>
            <c:numRef>
              <c:f>Лист1!$B$2:$B$10</c:f>
              <c:numCache>
                <c:formatCode>0.0%</c:formatCode>
                <c:ptCount val="9"/>
                <c:pt idx="0">
                  <c:v>0.158</c:v>
                </c:pt>
                <c:pt idx="1">
                  <c:v>0.14499999999999999</c:v>
                </c:pt>
                <c:pt idx="2">
                  <c:v>0.13900000000000001</c:v>
                </c:pt>
                <c:pt idx="3">
                  <c:v>0.123</c:v>
                </c:pt>
                <c:pt idx="4">
                  <c:v>0.121</c:v>
                </c:pt>
                <c:pt idx="5">
                  <c:v>7.8E-2</c:v>
                </c:pt>
                <c:pt idx="6">
                  <c:v>6.0999999999999999E-2</c:v>
                </c:pt>
                <c:pt idx="7">
                  <c:v>4.2999999999999997E-2</c:v>
                </c:pt>
                <c:pt idx="8">
                  <c:v>0.13300000000000001</c:v>
                </c:pt>
              </c:numCache>
            </c:numRef>
          </c:val>
          <c:extLst>
            <c:ext xmlns:c16="http://schemas.microsoft.com/office/drawing/2014/chart" uri="{C3380CC4-5D6E-409C-BE32-E72D297353CC}">
              <c16:uniqueId val="{00000002-A490-4F45-A994-702B355CDA72}"/>
            </c:ext>
          </c:extLst>
        </c:ser>
        <c:dLbls>
          <c:showLegendKey val="0"/>
          <c:showVal val="0"/>
          <c:showCatName val="0"/>
          <c:showSerName val="0"/>
          <c:showPercent val="0"/>
          <c:showBubbleSize val="0"/>
        </c:dLbls>
        <c:gapWidth val="63"/>
        <c:axId val="1088845119"/>
        <c:axId val="1089099231"/>
      </c:barChart>
      <c:catAx>
        <c:axId val="108884511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bg1"/>
                </a:solidFill>
                <a:latin typeface="+mj-lt"/>
                <a:ea typeface="+mn-ea"/>
                <a:cs typeface="Arial" panose="020B0604020202020204" pitchFamily="34" charset="0"/>
              </a:defRPr>
            </a:pPr>
            <a:endParaRPr lang="en-US"/>
          </a:p>
        </c:txPr>
        <c:crossAx val="1089099231"/>
        <c:crosses val="autoZero"/>
        <c:auto val="1"/>
        <c:lblAlgn val="ctr"/>
        <c:lblOffset val="100"/>
        <c:noMultiLvlLbl val="0"/>
      </c:catAx>
      <c:valAx>
        <c:axId val="1089099231"/>
        <c:scaling>
          <c:orientation val="minMax"/>
        </c:scaling>
        <c:delete val="1"/>
        <c:axPos val="t"/>
        <c:numFmt formatCode="0.0%" sourceLinked="1"/>
        <c:majorTickMark val="none"/>
        <c:minorTickMark val="none"/>
        <c:tickLblPos val="nextTo"/>
        <c:crossAx val="1088845119"/>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ДК ТНМиВ</c:v>
                </c:pt>
              </c:strCache>
            </c:strRef>
          </c:tx>
          <c:spPr>
            <a:gradFill>
              <a:gsLst>
                <a:gs pos="0">
                  <a:schemeClr val="accent1">
                    <a:lumMod val="5000"/>
                    <a:lumOff val="95000"/>
                  </a:schemeClr>
                </a:gs>
                <a:gs pos="0">
                  <a:schemeClr val="accent1">
                    <a:lumMod val="45000"/>
                    <a:lumOff val="55000"/>
                  </a:schemeClr>
                </a:gs>
                <a:gs pos="0">
                  <a:schemeClr val="accent1">
                    <a:lumMod val="45000"/>
                    <a:lumOff val="55000"/>
                  </a:schemeClr>
                </a:gs>
                <a:gs pos="100000">
                  <a:srgbClr val="002060"/>
                </a:gs>
              </a:gsLst>
              <a:lin ang="5400000" scaled="1"/>
            </a:gradFill>
            <a:ln w="3175">
              <a:gradFill>
                <a:gsLst>
                  <a:gs pos="0">
                    <a:schemeClr val="accent1">
                      <a:lumMod val="5000"/>
                      <a:lumOff val="95000"/>
                    </a:schemeClr>
                  </a:gs>
                  <a:gs pos="59000">
                    <a:schemeClr val="accent1">
                      <a:lumMod val="45000"/>
                      <a:lumOff val="55000"/>
                    </a:schemeClr>
                  </a:gs>
                  <a:gs pos="0">
                    <a:schemeClr val="accent1">
                      <a:lumMod val="45000"/>
                      <a:lumOff val="55000"/>
                    </a:schemeClr>
                  </a:gs>
                  <a:gs pos="100000">
                    <a:srgbClr val="002060"/>
                  </a:gs>
                </a:gsLst>
                <a:lin ang="5400000" scaled="1"/>
              </a:gradFill>
            </a:ln>
            <a:effectLst/>
          </c:spPr>
          <c:invertIfNegative val="0"/>
          <c:dLbls>
            <c:dLbl>
              <c:idx val="1"/>
              <c:layout>
                <c:manualLayout>
                  <c:x val="-1.3183015812093237E-2"/>
                  <c:y val="5.7093252162013566E-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609D-4BFD-9F86-CC3C12C364C8}"/>
                </c:ext>
              </c:extLst>
            </c:dLbl>
            <c:dLbl>
              <c:idx val="2"/>
              <c:layout>
                <c:manualLayout>
                  <c:x val="0"/>
                  <c:y val="1.712797564860407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609D-4BFD-9F86-CC3C12C364C8}"/>
                </c:ext>
              </c:extLst>
            </c:dLbl>
            <c:dLbl>
              <c:idx val="3"/>
              <c:layout>
                <c:manualLayout>
                  <c:x val="0"/>
                  <c:y val="1.7127975648603966E-2"/>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609D-4BFD-9F86-CC3C12C364C8}"/>
                </c:ext>
              </c:extLst>
            </c:dLbl>
            <c:dLbl>
              <c:idx val="6"/>
              <c:numFmt formatCode="#,##0.0" sourceLinked="0"/>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00B050"/>
                      </a:solidFill>
                      <a:latin typeface="+mn-lt"/>
                      <a:ea typeface="+mn-ea"/>
                      <a:cs typeface="Arial" panose="020B0604020202020204" pitchFamily="34" charset="0"/>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5-609D-4BFD-9F86-CC3C12C364C8}"/>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Лист1!$A$2:$A$8</c:f>
              <c:numCache>
                <c:formatCode>General</c:formatCode>
                <c:ptCount val="7"/>
                <c:pt idx="0">
                  <c:v>2021</c:v>
                </c:pt>
                <c:pt idx="1">
                  <c:v>2022</c:v>
                </c:pt>
                <c:pt idx="2">
                  <c:v>2023</c:v>
                </c:pt>
                <c:pt idx="3">
                  <c:v>2024</c:v>
                </c:pt>
                <c:pt idx="6">
                  <c:v>2030</c:v>
                </c:pt>
              </c:numCache>
            </c:numRef>
          </c:cat>
          <c:val>
            <c:numRef>
              <c:f>Лист1!$B$2:$B$8</c:f>
              <c:numCache>
                <c:formatCode>0.00</c:formatCode>
                <c:ptCount val="7"/>
                <c:pt idx="0">
                  <c:v>3.73</c:v>
                </c:pt>
                <c:pt idx="1">
                  <c:v>4.2</c:v>
                </c:pt>
                <c:pt idx="2">
                  <c:v>5.09</c:v>
                </c:pt>
                <c:pt idx="3">
                  <c:v>6.42</c:v>
                </c:pt>
                <c:pt idx="6">
                  <c:v>23.459374765262179</c:v>
                </c:pt>
              </c:numCache>
            </c:numRef>
          </c:val>
          <c:extLst>
            <c:ext xmlns:c16="http://schemas.microsoft.com/office/drawing/2014/chart" uri="{C3380CC4-5D6E-409C-BE32-E72D297353CC}">
              <c16:uniqueId val="{00000003-609D-4BFD-9F86-CC3C12C364C8}"/>
            </c:ext>
          </c:extLst>
        </c:ser>
        <c:ser>
          <c:idx val="1"/>
          <c:order val="1"/>
          <c:tx>
            <c:strRef>
              <c:f>Лист1!$C$1</c:f>
              <c:strCache>
                <c:ptCount val="1"/>
                <c:pt idx="0">
                  <c:v>Минпромторг</c:v>
                </c:pt>
              </c:strCache>
            </c:strRef>
          </c:tx>
          <c:spPr>
            <a:gradFill>
              <a:gsLst>
                <a:gs pos="0">
                  <a:schemeClr val="tx2">
                    <a:lumMod val="40000"/>
                    <a:lumOff val="60000"/>
                  </a:schemeClr>
                </a:gs>
                <a:gs pos="100000">
                  <a:schemeClr val="accent5">
                    <a:lumMod val="75000"/>
                  </a:schemeClr>
                </a:gs>
              </a:gsLst>
              <a:lin ang="5400000" scaled="1"/>
            </a:gradFill>
            <a:ln w="3175">
              <a:solidFill>
                <a:schemeClr val="accent2"/>
              </a:solidFill>
            </a:ln>
            <a:effectLst/>
          </c:spPr>
          <c:invertIfNegative val="0"/>
          <c:dLbls>
            <c:numFmt formatCode="#,##0.0" sourceLinked="0"/>
            <c:spPr>
              <a:noFill/>
              <a:ln>
                <a:noFill/>
              </a:ln>
              <a:effectLst/>
            </c:spPr>
            <c:txPr>
              <a:bodyPr rot="0" spcFirstLastPara="1" vertOverflow="ellipsis" vert="horz" wrap="square" lIns="0" tIns="0" rIns="0" bIns="0" anchor="ctr" anchorCtr="1">
                <a:spAutoFit/>
              </a:bodyPr>
              <a:lstStyle/>
              <a:p>
                <a:pPr>
                  <a:defRPr sz="1000" b="0" i="0" u="none" strike="noStrike" kern="1200" baseline="0">
                    <a:solidFill>
                      <a:schemeClr val="bg1"/>
                    </a:solidFill>
                    <a:latin typeface="+mn-lt"/>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1"/>
                <c15:leaderLines>
                  <c:spPr>
                    <a:ln w="9525" cap="flat" cmpd="sng" algn="ctr">
                      <a:solidFill>
                        <a:schemeClr val="tx1">
                          <a:lumMod val="35000"/>
                          <a:lumOff val="65000"/>
                        </a:schemeClr>
                      </a:solidFill>
                      <a:round/>
                    </a:ln>
                    <a:effectLst/>
                  </c:spPr>
                </c15:leaderLines>
              </c:ext>
            </c:extLst>
          </c:dLbls>
          <c:cat>
            <c:numRef>
              <c:f>Лист1!$A$2:$A$8</c:f>
              <c:numCache>
                <c:formatCode>General</c:formatCode>
                <c:ptCount val="7"/>
                <c:pt idx="0">
                  <c:v>2021</c:v>
                </c:pt>
                <c:pt idx="1">
                  <c:v>2022</c:v>
                </c:pt>
                <c:pt idx="2">
                  <c:v>2023</c:v>
                </c:pt>
                <c:pt idx="3">
                  <c:v>2024</c:v>
                </c:pt>
                <c:pt idx="6">
                  <c:v>2030</c:v>
                </c:pt>
              </c:numCache>
            </c:numRef>
          </c:cat>
          <c:val>
            <c:numRef>
              <c:f>Лист1!$C$2:$C$8</c:f>
              <c:numCache>
                <c:formatCode>0.00</c:formatCode>
                <c:ptCount val="7"/>
                <c:pt idx="0">
                  <c:v>3.7305000000000001</c:v>
                </c:pt>
                <c:pt idx="1">
                  <c:v>3.9356999999999998</c:v>
                </c:pt>
                <c:pt idx="2">
                  <c:v>4.1521000000000008</c:v>
                </c:pt>
                <c:pt idx="3">
                  <c:v>6.4589999999999996</c:v>
                </c:pt>
                <c:pt idx="6">
                  <c:v>13.204000000000001</c:v>
                </c:pt>
              </c:numCache>
            </c:numRef>
          </c:val>
          <c:extLst>
            <c:ext xmlns:c16="http://schemas.microsoft.com/office/drawing/2014/chart" uri="{C3380CC4-5D6E-409C-BE32-E72D297353CC}">
              <c16:uniqueId val="{00000004-609D-4BFD-9F86-CC3C12C364C8}"/>
            </c:ext>
          </c:extLst>
        </c:ser>
        <c:dLbls>
          <c:showLegendKey val="0"/>
          <c:showVal val="0"/>
          <c:showCatName val="0"/>
          <c:showSerName val="0"/>
          <c:showPercent val="0"/>
          <c:showBubbleSize val="0"/>
        </c:dLbls>
        <c:gapWidth val="30"/>
        <c:overlap val="55"/>
        <c:axId val="130872480"/>
        <c:axId val="130873312"/>
      </c:barChart>
      <c:catAx>
        <c:axId val="130872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Arial" panose="020B0604020202020204" pitchFamily="34" charset="0"/>
              </a:defRPr>
            </a:pPr>
            <a:endParaRPr lang="en-US"/>
          </a:p>
        </c:txPr>
        <c:crossAx val="130873312"/>
        <c:crosses val="autoZero"/>
        <c:auto val="1"/>
        <c:lblAlgn val="ctr"/>
        <c:lblOffset val="100"/>
        <c:noMultiLvlLbl val="0"/>
      </c:catAx>
      <c:valAx>
        <c:axId val="130873312"/>
        <c:scaling>
          <c:orientation val="minMax"/>
        </c:scaling>
        <c:delete val="0"/>
        <c:axPos val="l"/>
        <c:majorGridlines>
          <c:spPr>
            <a:ln w="3175" cap="flat" cmpd="sng" algn="ctr">
              <a:solidFill>
                <a:srgbClr val="002060"/>
              </a:solidFill>
              <a:prstDash val="solid"/>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Arial" panose="020B0604020202020204" pitchFamily="34" charset="0"/>
              </a:defRPr>
            </a:pPr>
            <a:endParaRPr lang="en-US"/>
          </a:p>
        </c:txPr>
        <c:crossAx val="130872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293106665264909E-2"/>
          <c:y val="0.13981859692173887"/>
          <c:w val="0.88337090421883913"/>
          <c:h val="0.31502449858197046"/>
        </c:manualLayout>
      </c:layout>
      <c:barChart>
        <c:barDir val="bar"/>
        <c:grouping val="stacked"/>
        <c:varyColors val="0"/>
        <c:ser>
          <c:idx val="0"/>
          <c:order val="0"/>
          <c:tx>
            <c:strRef>
              <c:f>Лист1!$B$1</c:f>
              <c:strCache>
                <c:ptCount val="1"/>
                <c:pt idx="0">
                  <c:v>Оборудование АТ</c:v>
                </c:pt>
              </c:strCache>
            </c:strRef>
          </c:tx>
          <c:spPr>
            <a:solidFill>
              <a:srgbClr val="0070C0"/>
            </a:solidFill>
            <a:ln w="3175">
              <a:solidFill>
                <a:schemeClr val="bg1">
                  <a:lumMod val="65000"/>
                </a:schemeClr>
              </a:solid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Arial" panose="020B0604020202020204" pitchFamily="34"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c:f>
              <c:strCache>
                <c:ptCount val="1"/>
                <c:pt idx="0">
                  <c:v>Категория 1</c:v>
                </c:pt>
              </c:strCache>
            </c:strRef>
          </c:cat>
          <c:val>
            <c:numRef>
              <c:f>Лист1!$B$2</c:f>
              <c:numCache>
                <c:formatCode>0.000</c:formatCode>
                <c:ptCount val="1"/>
                <c:pt idx="0">
                  <c:v>3.6769059999999998</c:v>
                </c:pt>
              </c:numCache>
            </c:numRef>
          </c:val>
          <c:extLst>
            <c:ext xmlns:c16="http://schemas.microsoft.com/office/drawing/2014/chart" uri="{C3380CC4-5D6E-409C-BE32-E72D297353CC}">
              <c16:uniqueId val="{00000000-CB1B-47C6-A1D5-BA278FF9C587}"/>
            </c:ext>
          </c:extLst>
        </c:ser>
        <c:ser>
          <c:idx val="1"/>
          <c:order val="1"/>
          <c:tx>
            <c:strRef>
              <c:f>Лист1!$C$1</c:f>
              <c:strCache>
                <c:ptCount val="1"/>
                <c:pt idx="0">
                  <c:v>Материалы АТ</c:v>
                </c:pt>
              </c:strCache>
            </c:strRef>
          </c:tx>
          <c:spPr>
            <a:solidFill>
              <a:schemeClr val="bg1">
                <a:lumMod val="65000"/>
              </a:schemeClr>
            </a:solidFill>
            <a:ln w="3175">
              <a:solidFill>
                <a:schemeClr val="bg1">
                  <a:lumMod val="65000"/>
                </a:schemeClr>
              </a:solid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n-lt"/>
                    <a:ea typeface="+mn-ea"/>
                    <a:cs typeface="Arial" panose="020B0604020202020204" pitchFamily="34"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c:f>
              <c:strCache>
                <c:ptCount val="1"/>
                <c:pt idx="0">
                  <c:v>Категория 1</c:v>
                </c:pt>
              </c:strCache>
            </c:strRef>
          </c:cat>
          <c:val>
            <c:numRef>
              <c:f>Лист1!$C$2</c:f>
              <c:numCache>
                <c:formatCode>0.000</c:formatCode>
                <c:ptCount val="1"/>
                <c:pt idx="0">
                  <c:v>2.2714089999999998</c:v>
                </c:pt>
              </c:numCache>
            </c:numRef>
          </c:val>
          <c:extLst>
            <c:ext xmlns:c16="http://schemas.microsoft.com/office/drawing/2014/chart" uri="{C3380CC4-5D6E-409C-BE32-E72D297353CC}">
              <c16:uniqueId val="{00000001-CB1B-47C6-A1D5-BA278FF9C587}"/>
            </c:ext>
          </c:extLst>
        </c:ser>
        <c:ser>
          <c:idx val="2"/>
          <c:order val="2"/>
          <c:tx>
            <c:strRef>
              <c:f>Лист1!$D$1</c:f>
              <c:strCache>
                <c:ptCount val="1"/>
                <c:pt idx="0">
                  <c:v>Услуги АТ</c:v>
                </c:pt>
              </c:strCache>
            </c:strRef>
          </c:tx>
          <c:spPr>
            <a:solidFill>
              <a:srgbClr val="FFFF99"/>
            </a:solidFill>
            <a:ln w="3175">
              <a:solidFill>
                <a:schemeClr val="bg1">
                  <a:lumMod val="65000"/>
                </a:schemeClr>
              </a:solid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Arial" panose="020B0604020202020204" pitchFamily="34"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Лист1!$A$2</c:f>
              <c:strCache>
                <c:ptCount val="1"/>
                <c:pt idx="0">
                  <c:v>Категория 1</c:v>
                </c:pt>
              </c:strCache>
            </c:strRef>
          </c:cat>
          <c:val>
            <c:numRef>
              <c:f>Лист1!$D$2</c:f>
              <c:numCache>
                <c:formatCode>0.000</c:formatCode>
                <c:ptCount val="1"/>
                <c:pt idx="0">
                  <c:v>1.5</c:v>
                </c:pt>
              </c:numCache>
            </c:numRef>
          </c:val>
          <c:extLst>
            <c:ext xmlns:c16="http://schemas.microsoft.com/office/drawing/2014/chart" uri="{C3380CC4-5D6E-409C-BE32-E72D297353CC}">
              <c16:uniqueId val="{00000002-CB1B-47C6-A1D5-BA278FF9C587}"/>
            </c:ext>
          </c:extLst>
        </c:ser>
        <c:dLbls>
          <c:showLegendKey val="0"/>
          <c:showVal val="0"/>
          <c:showCatName val="0"/>
          <c:showSerName val="0"/>
          <c:showPercent val="0"/>
          <c:showBubbleSize val="0"/>
        </c:dLbls>
        <c:gapWidth val="20"/>
        <c:overlap val="100"/>
        <c:axId val="607136816"/>
        <c:axId val="607159280"/>
      </c:barChart>
      <c:catAx>
        <c:axId val="607136816"/>
        <c:scaling>
          <c:orientation val="minMax"/>
        </c:scaling>
        <c:delete val="1"/>
        <c:axPos val="l"/>
        <c:numFmt formatCode="General" sourceLinked="1"/>
        <c:majorTickMark val="out"/>
        <c:minorTickMark val="none"/>
        <c:tickLblPos val="nextTo"/>
        <c:crossAx val="607159280"/>
        <c:crosses val="autoZero"/>
        <c:auto val="1"/>
        <c:lblAlgn val="ctr"/>
        <c:lblOffset val="100"/>
        <c:noMultiLvlLbl val="0"/>
      </c:catAx>
      <c:valAx>
        <c:axId val="607159280"/>
        <c:scaling>
          <c:orientation val="minMax"/>
          <c:max val="7.5"/>
          <c:min val="1"/>
        </c:scaling>
        <c:delete val="0"/>
        <c:axPos val="b"/>
        <c:majorGridlines>
          <c:spPr>
            <a:ln w="3175" cap="flat" cmpd="sng" algn="ctr">
              <a:solidFill>
                <a:schemeClr val="bg1">
                  <a:lumMod val="95000"/>
                </a:schemeClr>
              </a:solidFill>
              <a:round/>
            </a:ln>
            <a:effectLst/>
          </c:spPr>
        </c:majorGridlines>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solidFill>
                <a:latin typeface="+mn-lt"/>
                <a:ea typeface="+mn-ea"/>
                <a:cs typeface="Arial" panose="020B0604020202020204" pitchFamily="34" charset="0"/>
              </a:defRPr>
            </a:pPr>
            <a:endParaRPr lang="en-US"/>
          </a:p>
        </c:txPr>
        <c:crossAx val="607136816"/>
        <c:crosses val="autoZero"/>
        <c:crossBetween val="between"/>
        <c:majorUnit val="1"/>
      </c:valAx>
      <c:spPr>
        <a:noFill/>
        <a:ln>
          <a:noFill/>
        </a:ln>
        <a:effectLst/>
      </c:spPr>
    </c:plotArea>
    <c:legend>
      <c:legendPos val="b"/>
      <c:layout>
        <c:manualLayout>
          <c:xMode val="edge"/>
          <c:yMode val="edge"/>
          <c:x val="2.4138964742252557E-2"/>
          <c:y val="0.7856337459425039"/>
          <c:w val="0.95264297028823519"/>
          <c:h val="0.20733610822060353"/>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855825529552882E-2"/>
          <c:y val="3.1117651982955196E-2"/>
          <c:w val="0.48958859168248475"/>
          <c:h val="0.92207387858884926"/>
        </c:manualLayout>
      </c:layout>
      <c:doughnutChart>
        <c:varyColors val="1"/>
        <c:ser>
          <c:idx val="0"/>
          <c:order val="0"/>
          <c:tx>
            <c:strRef>
              <c:f>Лист1!$B$1</c:f>
              <c:strCache>
                <c:ptCount val="1"/>
                <c:pt idx="0">
                  <c:v>Продажи</c:v>
                </c:pt>
              </c:strCache>
            </c:strRef>
          </c:tx>
          <c:spPr>
            <a:noFill/>
            <a:ln w="12700"/>
          </c:spPr>
          <c:dPt>
            <c:idx val="0"/>
            <c:bubble3D val="0"/>
            <c:explosion val="5"/>
            <c:spPr>
              <a:solidFill>
                <a:srgbClr val="0070C0"/>
              </a:solidFill>
              <a:ln w="12700">
                <a:solidFill>
                  <a:schemeClr val="lt1"/>
                </a:solidFill>
              </a:ln>
              <a:effectLst/>
            </c:spPr>
            <c:extLst>
              <c:ext xmlns:c16="http://schemas.microsoft.com/office/drawing/2014/chart" uri="{C3380CC4-5D6E-409C-BE32-E72D297353CC}">
                <c16:uniqueId val="{00000001-05B8-4CC8-8B20-35E8045B66E7}"/>
              </c:ext>
            </c:extLst>
          </c:dPt>
          <c:dPt>
            <c:idx val="1"/>
            <c:bubble3D val="0"/>
            <c:spPr>
              <a:noFill/>
              <a:ln w="12700">
                <a:solidFill>
                  <a:schemeClr val="lt1"/>
                </a:solidFill>
              </a:ln>
              <a:effectLst/>
            </c:spPr>
            <c:extLst>
              <c:ext xmlns:c16="http://schemas.microsoft.com/office/drawing/2014/chart" uri="{C3380CC4-5D6E-409C-BE32-E72D297353CC}">
                <c16:uniqueId val="{00000003-05B8-4CC8-8B20-35E8045B66E7}"/>
              </c:ext>
            </c:extLst>
          </c:dPt>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05B8-4CC8-8B20-35E8045B66E7}"/>
                </c:ext>
              </c:extLst>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05B8-4CC8-8B20-35E8045B66E7}"/>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Лист1!$A$2:$A$3</c:f>
              <c:strCache>
                <c:ptCount val="2"/>
                <c:pt idx="0">
                  <c:v>Машиностроение</c:v>
                </c:pt>
                <c:pt idx="1">
                  <c:v>Прочие сегменты</c:v>
                </c:pt>
              </c:strCache>
            </c:strRef>
          </c:cat>
          <c:val>
            <c:numRef>
              <c:f>Лист1!$B$2:$B$3</c:f>
              <c:numCache>
                <c:formatCode>0%</c:formatCode>
                <c:ptCount val="2"/>
                <c:pt idx="0">
                  <c:v>0.25</c:v>
                </c:pt>
                <c:pt idx="1">
                  <c:v>0.75</c:v>
                </c:pt>
              </c:numCache>
            </c:numRef>
          </c:val>
          <c:extLst>
            <c:ext xmlns:c16="http://schemas.microsoft.com/office/drawing/2014/chart" uri="{C3380CC4-5D6E-409C-BE32-E72D297353CC}">
              <c16:uniqueId val="{00000008-05B8-4CC8-8B20-35E8045B66E7}"/>
            </c:ext>
          </c:extLst>
        </c:ser>
        <c:dLbls>
          <c:showLegendKey val="0"/>
          <c:showVal val="0"/>
          <c:showCatName val="0"/>
          <c:showSerName val="0"/>
          <c:showPercent val="0"/>
          <c:showBubbleSize val="0"/>
          <c:showLeaderLines val="1"/>
        </c:dLbls>
        <c:firstSliceAng val="0"/>
        <c:holeSize val="60"/>
      </c:doughnutChart>
      <c:spPr>
        <a:noFill/>
        <a:ln>
          <a:noFill/>
        </a:ln>
        <a:effectLst/>
      </c:spPr>
    </c:plotArea>
    <c:legend>
      <c:legendPos val="r"/>
      <c:layout>
        <c:manualLayout>
          <c:xMode val="edge"/>
          <c:yMode val="edge"/>
          <c:x val="0.50740085807829538"/>
          <c:y val="0.36006279771646488"/>
          <c:w val="0.45997861729608402"/>
          <c:h val="0.2798749058259819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D57121A9-1B53-D70D-3EEF-F8F439C378A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id="{4AAA4F2B-FA50-83CA-5151-27673A65098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7072C1-3ECD-4D08-850C-71F7FB8E166B}" type="datetimeFigureOut">
              <a:rPr lang="ru-RU" smtClean="0"/>
              <a:t>15.11.2023</a:t>
            </a:fld>
            <a:endParaRPr lang="ru-RU"/>
          </a:p>
        </p:txBody>
      </p:sp>
      <p:sp>
        <p:nvSpPr>
          <p:cNvPr id="4" name="Нижний колонтитул 3">
            <a:extLst>
              <a:ext uri="{FF2B5EF4-FFF2-40B4-BE49-F238E27FC236}">
                <a16:creationId xmlns:a16="http://schemas.microsoft.com/office/drawing/2014/main" id="{30F6DF70-4876-878C-487F-4D3C2FC710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id="{8D8C07BF-2587-73CB-E51D-42A44A9616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BDF6F9-0774-47F5-8427-F3CB47BF83F8}" type="slidenum">
              <a:rPr lang="ru-RU" smtClean="0"/>
              <a:t>‹#›</a:t>
            </a:fld>
            <a:endParaRPr lang="ru-RU"/>
          </a:p>
        </p:txBody>
      </p:sp>
    </p:spTree>
    <p:extLst>
      <p:ext uri="{BB962C8B-B14F-4D97-AF65-F5344CB8AC3E}">
        <p14:creationId xmlns:p14="http://schemas.microsoft.com/office/powerpoint/2010/main" val="393644212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44C87-4012-430D-9D65-45F1AB1197B8}" type="datetimeFigureOut">
              <a:rPr lang="ru-RU" smtClean="0"/>
              <a:t>15.11.2023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5CF2AF-0906-4BB7-9531-022D9025F8DF}" type="slidenum">
              <a:rPr lang="ru-RU" smtClean="0"/>
              <a:t>‹#›</a:t>
            </a:fld>
            <a:endParaRPr lang="ru-RU"/>
          </a:p>
        </p:txBody>
      </p:sp>
    </p:spTree>
    <p:extLst>
      <p:ext uri="{BB962C8B-B14F-4D97-AF65-F5344CB8AC3E}">
        <p14:creationId xmlns:p14="http://schemas.microsoft.com/office/powerpoint/2010/main" val="3574941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Отбивка Тёмный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F670D754-113E-A334-EB71-D2A9950CD5F3}"/>
              </a:ext>
            </a:extLst>
          </p:cNvPr>
          <p:cNvSpPr/>
          <p:nvPr userDrawn="1"/>
        </p:nvSpPr>
        <p:spPr>
          <a:xfrm>
            <a:off x="0" y="0"/>
            <a:ext cx="12192000" cy="6858000"/>
          </a:xfrm>
          <a:prstGeom prst="rect">
            <a:avLst/>
          </a:prstGeom>
          <a:blipFill>
            <a:blip r:embed="rId3"/>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a:extLst>
              <a:ext uri="{FF2B5EF4-FFF2-40B4-BE49-F238E27FC236}">
                <a16:creationId xmlns:a16="http://schemas.microsoft.com/office/drawing/2014/main" id="{F24AF2BC-B326-5B87-57AC-0DA99E44BFD1}"/>
              </a:ext>
            </a:extLst>
          </p:cNvPr>
          <p:cNvSpPr>
            <a:spLocks noGrp="1"/>
          </p:cNvSpPr>
          <p:nvPr>
            <p:ph type="title" hasCustomPrompt="1"/>
          </p:nvPr>
        </p:nvSpPr>
        <p:spPr>
          <a:xfrm>
            <a:off x="779712" y="2775473"/>
            <a:ext cx="9758373" cy="828463"/>
          </a:xfrm>
          <a:prstGeom prst="rect">
            <a:avLst/>
          </a:prstGeom>
        </p:spPr>
        <p:txBody>
          <a:bodyPr/>
          <a:lstStyle>
            <a:lvl1pPr>
              <a:defRPr sz="6000" b="0">
                <a:solidFill>
                  <a:schemeClr val="bg2"/>
                </a:solidFill>
              </a:defRPr>
            </a:lvl1pPr>
          </a:lstStyle>
          <a:p>
            <a:r>
              <a:rPr lang="ru-RU" dirty="0"/>
              <a:t>Название сессии</a:t>
            </a:r>
          </a:p>
        </p:txBody>
      </p:sp>
      <p:sp>
        <p:nvSpPr>
          <p:cNvPr id="13" name="Текст 3">
            <a:extLst>
              <a:ext uri="{FF2B5EF4-FFF2-40B4-BE49-F238E27FC236}">
                <a16:creationId xmlns:a16="http://schemas.microsoft.com/office/drawing/2014/main" id="{0EA044D7-ABE1-6414-A850-267EBC0A02AB}"/>
              </a:ext>
            </a:extLst>
          </p:cNvPr>
          <p:cNvSpPr>
            <a:spLocks noGrp="1"/>
          </p:cNvSpPr>
          <p:nvPr>
            <p:ph type="body" sz="quarter" idx="10" hasCustomPrompt="1"/>
          </p:nvPr>
        </p:nvSpPr>
        <p:spPr>
          <a:xfrm>
            <a:off x="779712" y="3702322"/>
            <a:ext cx="7181873" cy="2706121"/>
          </a:xfrm>
          <a:prstGeom prst="rect">
            <a:avLst/>
          </a:prstGeom>
        </p:spPr>
        <p:txBody>
          <a:bodyPr/>
          <a:lstStyle>
            <a:lvl1pPr marL="0" indent="0">
              <a:buNone/>
              <a:defRPr sz="20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r>
              <a:rPr lang="ru-RU" dirty="0"/>
              <a:t>Подстрочник</a:t>
            </a:r>
          </a:p>
        </p:txBody>
      </p:sp>
      <p:grpSp>
        <p:nvGrpSpPr>
          <p:cNvPr id="10" name="Рисунок 7">
            <a:extLst>
              <a:ext uri="{FF2B5EF4-FFF2-40B4-BE49-F238E27FC236}">
                <a16:creationId xmlns:a16="http://schemas.microsoft.com/office/drawing/2014/main" id="{CF245176-1D7A-CCDE-11D6-870C32E4019C}"/>
              </a:ext>
            </a:extLst>
          </p:cNvPr>
          <p:cNvGrpSpPr/>
          <p:nvPr userDrawn="1"/>
        </p:nvGrpSpPr>
        <p:grpSpPr>
          <a:xfrm>
            <a:off x="914624" y="654511"/>
            <a:ext cx="2103892" cy="522653"/>
            <a:chOff x="1645710" y="649996"/>
            <a:chExt cx="1581282" cy="392825"/>
          </a:xfrm>
          <a:solidFill>
            <a:schemeClr val="bg2"/>
          </a:solidFill>
        </p:grpSpPr>
        <p:sp>
          <p:nvSpPr>
            <p:cNvPr id="11" name="Полилиния: фигура 10">
              <a:extLst>
                <a:ext uri="{FF2B5EF4-FFF2-40B4-BE49-F238E27FC236}">
                  <a16:creationId xmlns:a16="http://schemas.microsoft.com/office/drawing/2014/main" id="{C63DE91F-CF7A-6D71-3744-10BEAF2A0F63}"/>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2" name="Полилиния: фигура 11">
              <a:extLst>
                <a:ext uri="{FF2B5EF4-FFF2-40B4-BE49-F238E27FC236}">
                  <a16:creationId xmlns:a16="http://schemas.microsoft.com/office/drawing/2014/main" id="{817ED643-E1C4-A344-FAE5-6EB7CD2234EF}"/>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Tree>
    <p:extLst>
      <p:ext uri="{BB962C8B-B14F-4D97-AF65-F5344CB8AC3E}">
        <p14:creationId xmlns:p14="http://schemas.microsoft.com/office/powerpoint/2010/main" val="2104883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Три диаграммамы Тёмны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871B33C-3651-5F3F-3E27-43005CDC289A}"/>
              </a:ext>
            </a:extLst>
          </p:cNvPr>
          <p:cNvSpPr/>
          <p:nvPr userDrawn="1"/>
        </p:nvSpPr>
        <p:spPr>
          <a:xfrm>
            <a:off x="0" y="0"/>
            <a:ext cx="12192000" cy="6858000"/>
          </a:xfrm>
          <a:prstGeom prst="rect">
            <a:avLst/>
          </a:prstGeom>
          <a:gradFill flip="none" rotWithShape="1">
            <a:gsLst>
              <a:gs pos="0">
                <a:srgbClr val="00336C">
                  <a:alpha val="79000"/>
                </a:srgbClr>
              </a:gs>
              <a:gs pos="60000">
                <a:srgbClr val="00000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Прямоугольник 5">
            <a:extLst>
              <a:ext uri="{FF2B5EF4-FFF2-40B4-BE49-F238E27FC236}">
                <a16:creationId xmlns:a16="http://schemas.microsoft.com/office/drawing/2014/main" id="{749EF7DF-C6C3-FE87-0A63-24FBF3259765}"/>
              </a:ext>
            </a:extLst>
          </p:cNvPr>
          <p:cNvSpPr/>
          <p:nvPr userDrawn="1"/>
        </p:nvSpPr>
        <p:spPr>
          <a:xfrm>
            <a:off x="758699" y="1760633"/>
            <a:ext cx="3482225" cy="4094067"/>
          </a:xfrm>
          <a:prstGeom prst="rect">
            <a:avLst/>
          </a:prstGeom>
          <a:gradFill flip="none" rotWithShape="1">
            <a:gsLst>
              <a:gs pos="0">
                <a:srgbClr val="0070C0">
                  <a:alpha val="40000"/>
                </a:srgbClr>
              </a:gs>
              <a:gs pos="64000">
                <a:srgbClr val="000000">
                  <a:alpha val="21000"/>
                </a:srgbClr>
              </a:gs>
              <a:gs pos="100000">
                <a:srgbClr val="000000">
                  <a:alpha val="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a:extLst>
              <a:ext uri="{FF2B5EF4-FFF2-40B4-BE49-F238E27FC236}">
                <a16:creationId xmlns:a16="http://schemas.microsoft.com/office/drawing/2014/main" id="{5BD01EF3-F9E7-248D-3727-B1FBFC834169}"/>
              </a:ext>
            </a:extLst>
          </p:cNvPr>
          <p:cNvSpPr/>
          <p:nvPr userDrawn="1"/>
        </p:nvSpPr>
        <p:spPr>
          <a:xfrm>
            <a:off x="8212691" y="1760633"/>
            <a:ext cx="3482225" cy="4094067"/>
          </a:xfrm>
          <a:prstGeom prst="rect">
            <a:avLst/>
          </a:prstGeom>
          <a:gradFill flip="none" rotWithShape="1">
            <a:gsLst>
              <a:gs pos="0">
                <a:srgbClr val="0070C0">
                  <a:alpha val="40000"/>
                </a:srgbClr>
              </a:gs>
              <a:gs pos="64000">
                <a:srgbClr val="000000">
                  <a:alpha val="21000"/>
                </a:srgbClr>
              </a:gs>
              <a:gs pos="100000">
                <a:srgbClr val="000000">
                  <a:alpha val="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extLst>
              <a:ext uri="{FF2B5EF4-FFF2-40B4-BE49-F238E27FC236}">
                <a16:creationId xmlns:a16="http://schemas.microsoft.com/office/drawing/2014/main" id="{59C14E97-00B7-94B3-E637-EE3F28D977B1}"/>
              </a:ext>
            </a:extLst>
          </p:cNvPr>
          <p:cNvSpPr/>
          <p:nvPr userDrawn="1"/>
        </p:nvSpPr>
        <p:spPr>
          <a:xfrm>
            <a:off x="4497941" y="1760633"/>
            <a:ext cx="3482225" cy="4094067"/>
          </a:xfrm>
          <a:prstGeom prst="rect">
            <a:avLst/>
          </a:prstGeom>
          <a:gradFill flip="none" rotWithShape="1">
            <a:gsLst>
              <a:gs pos="0">
                <a:srgbClr val="0070C0">
                  <a:alpha val="40000"/>
                </a:srgbClr>
              </a:gs>
              <a:gs pos="64000">
                <a:srgbClr val="000000">
                  <a:alpha val="21000"/>
                </a:srgbClr>
              </a:gs>
              <a:gs pos="100000">
                <a:srgbClr val="000000">
                  <a:alpha val="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Текст 3">
            <a:extLst>
              <a:ext uri="{FF2B5EF4-FFF2-40B4-BE49-F238E27FC236}">
                <a16:creationId xmlns:a16="http://schemas.microsoft.com/office/drawing/2014/main" id="{0EEA86B4-3B09-43B4-19F2-0870C85ED59B}"/>
              </a:ext>
            </a:extLst>
          </p:cNvPr>
          <p:cNvSpPr>
            <a:spLocks noGrp="1"/>
          </p:cNvSpPr>
          <p:nvPr>
            <p:ph type="body" sz="quarter" idx="10" hasCustomPrompt="1"/>
          </p:nvPr>
        </p:nvSpPr>
        <p:spPr>
          <a:xfrm>
            <a:off x="767444"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
        <p:nvSpPr>
          <p:cNvPr id="17" name="Текст 3">
            <a:extLst>
              <a:ext uri="{FF2B5EF4-FFF2-40B4-BE49-F238E27FC236}">
                <a16:creationId xmlns:a16="http://schemas.microsoft.com/office/drawing/2014/main" id="{32BE7146-FE57-6556-03FE-C4BCFD044115}"/>
              </a:ext>
            </a:extLst>
          </p:cNvPr>
          <p:cNvSpPr>
            <a:spLocks noGrp="1"/>
          </p:cNvSpPr>
          <p:nvPr>
            <p:ph type="body" sz="quarter" idx="11" hasCustomPrompt="1"/>
          </p:nvPr>
        </p:nvSpPr>
        <p:spPr>
          <a:xfrm>
            <a:off x="4488319"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
        <p:nvSpPr>
          <p:cNvPr id="18" name="Текст 3">
            <a:extLst>
              <a:ext uri="{FF2B5EF4-FFF2-40B4-BE49-F238E27FC236}">
                <a16:creationId xmlns:a16="http://schemas.microsoft.com/office/drawing/2014/main" id="{891AE86A-D225-7FF1-6B02-37C0509F94F5}"/>
              </a:ext>
            </a:extLst>
          </p:cNvPr>
          <p:cNvSpPr>
            <a:spLocks noGrp="1"/>
          </p:cNvSpPr>
          <p:nvPr>
            <p:ph type="body" sz="quarter" idx="12" hasCustomPrompt="1"/>
          </p:nvPr>
        </p:nvSpPr>
        <p:spPr>
          <a:xfrm>
            <a:off x="8251816"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
        <p:nvSpPr>
          <p:cNvPr id="14" name="Заголовок 3">
            <a:extLst>
              <a:ext uri="{FF2B5EF4-FFF2-40B4-BE49-F238E27FC236}">
                <a16:creationId xmlns:a16="http://schemas.microsoft.com/office/drawing/2014/main" id="{7E8A78B6-CAF3-5734-C834-074F6E0739A9}"/>
              </a:ext>
            </a:extLst>
          </p:cNvPr>
          <p:cNvSpPr>
            <a:spLocks noGrp="1"/>
          </p:cNvSpPr>
          <p:nvPr>
            <p:ph type="title" hasCustomPrompt="1"/>
          </p:nvPr>
        </p:nvSpPr>
        <p:spPr>
          <a:xfrm>
            <a:off x="758699" y="511195"/>
            <a:ext cx="10515600" cy="508000"/>
          </a:xfrm>
          <a:prstGeom prst="rect">
            <a:avLst/>
          </a:prstGeom>
        </p:spPr>
        <p:txBody>
          <a:bodyPr/>
          <a:lstStyle>
            <a:lvl1pPr>
              <a:defRPr>
                <a:solidFill>
                  <a:schemeClr val="bg1"/>
                </a:solidFill>
              </a:defRPr>
            </a:lvl1pPr>
          </a:lstStyle>
          <a:p>
            <a:r>
              <a:rPr lang="ru-RU" dirty="0"/>
              <a:t>Заголовок слайда с тремя диаграммами</a:t>
            </a:r>
          </a:p>
        </p:txBody>
      </p:sp>
      <p:grpSp>
        <p:nvGrpSpPr>
          <p:cNvPr id="15" name="Рисунок 7">
            <a:extLst>
              <a:ext uri="{FF2B5EF4-FFF2-40B4-BE49-F238E27FC236}">
                <a16:creationId xmlns:a16="http://schemas.microsoft.com/office/drawing/2014/main" id="{AA88C758-DE2A-AE78-E776-78C818C26A7E}"/>
              </a:ext>
            </a:extLst>
          </p:cNvPr>
          <p:cNvGrpSpPr/>
          <p:nvPr userDrawn="1"/>
        </p:nvGrpSpPr>
        <p:grpSpPr>
          <a:xfrm>
            <a:off x="10945824" y="311496"/>
            <a:ext cx="833438" cy="207044"/>
            <a:chOff x="1645710" y="649996"/>
            <a:chExt cx="1581282" cy="392825"/>
          </a:xfrm>
          <a:solidFill>
            <a:schemeClr val="bg1"/>
          </a:solidFill>
        </p:grpSpPr>
        <p:sp>
          <p:nvSpPr>
            <p:cNvPr id="19" name="Полилиния: фигура 18">
              <a:extLst>
                <a:ext uri="{FF2B5EF4-FFF2-40B4-BE49-F238E27FC236}">
                  <a16:creationId xmlns:a16="http://schemas.microsoft.com/office/drawing/2014/main" id="{C8743BE3-956D-625A-C11F-D64D611C3EDB}"/>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20" name="Полилиния: фигура 19">
              <a:extLst>
                <a:ext uri="{FF2B5EF4-FFF2-40B4-BE49-F238E27FC236}">
                  <a16:creationId xmlns:a16="http://schemas.microsoft.com/office/drawing/2014/main" id="{338D0062-3D58-0C3D-07BD-FAFA52050245}"/>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cxnSp>
        <p:nvCxnSpPr>
          <p:cNvPr id="4" name="Прямая соединительная линия 3">
            <a:extLst>
              <a:ext uri="{FF2B5EF4-FFF2-40B4-BE49-F238E27FC236}">
                <a16:creationId xmlns:a16="http://schemas.microsoft.com/office/drawing/2014/main" id="{FB808236-CD0D-8BDC-DF5A-1DB99B900A52}"/>
              </a:ext>
            </a:extLst>
          </p:cNvPr>
          <p:cNvCxnSpPr>
            <a:cxnSpLocks/>
          </p:cNvCxnSpPr>
          <p:nvPr userDrawn="1"/>
        </p:nvCxnSpPr>
        <p:spPr>
          <a:xfrm>
            <a:off x="4240924" y="1300147"/>
            <a:ext cx="0" cy="5046658"/>
          </a:xfrm>
          <a:prstGeom prst="line">
            <a:avLst/>
          </a:prstGeom>
          <a:ln>
            <a:gradFill>
              <a:gsLst>
                <a:gs pos="0">
                  <a:srgbClr val="002759"/>
                </a:gs>
                <a:gs pos="100000">
                  <a:srgbClr val="005E9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a:extLst>
              <a:ext uri="{FF2B5EF4-FFF2-40B4-BE49-F238E27FC236}">
                <a16:creationId xmlns:a16="http://schemas.microsoft.com/office/drawing/2014/main" id="{1E4F8C12-2597-CA0B-2059-ADB3D3D31EAF}"/>
              </a:ext>
            </a:extLst>
          </p:cNvPr>
          <p:cNvCxnSpPr>
            <a:cxnSpLocks/>
          </p:cNvCxnSpPr>
          <p:nvPr userDrawn="1"/>
        </p:nvCxnSpPr>
        <p:spPr>
          <a:xfrm>
            <a:off x="7980166" y="1300147"/>
            <a:ext cx="0" cy="5046658"/>
          </a:xfrm>
          <a:prstGeom prst="line">
            <a:avLst/>
          </a:prstGeom>
          <a:ln>
            <a:gradFill>
              <a:gsLst>
                <a:gs pos="0">
                  <a:srgbClr val="002759"/>
                </a:gs>
                <a:gs pos="100000">
                  <a:srgbClr val="005E9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a:extLst>
              <a:ext uri="{FF2B5EF4-FFF2-40B4-BE49-F238E27FC236}">
                <a16:creationId xmlns:a16="http://schemas.microsoft.com/office/drawing/2014/main" id="{67A84642-2C24-6798-B529-5BC0E4C6192C}"/>
              </a:ext>
            </a:extLst>
          </p:cNvPr>
          <p:cNvCxnSpPr>
            <a:cxnSpLocks/>
          </p:cNvCxnSpPr>
          <p:nvPr userDrawn="1"/>
        </p:nvCxnSpPr>
        <p:spPr>
          <a:xfrm>
            <a:off x="11694916" y="1313070"/>
            <a:ext cx="0" cy="5046658"/>
          </a:xfrm>
          <a:prstGeom prst="line">
            <a:avLst/>
          </a:prstGeom>
          <a:ln>
            <a:gradFill>
              <a:gsLst>
                <a:gs pos="0">
                  <a:srgbClr val="002759"/>
                </a:gs>
                <a:gs pos="100000">
                  <a:srgbClr val="005E99"/>
                </a:gs>
              </a:gsLst>
              <a:lin ang="5400000" scaled="1"/>
            </a:gra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58B50A3-8465-CA71-5991-23E6EE05CB70}"/>
              </a:ext>
            </a:extLst>
          </p:cNvPr>
          <p:cNvSpPr txBox="1"/>
          <p:nvPr userDrawn="1"/>
        </p:nvSpPr>
        <p:spPr>
          <a:xfrm>
            <a:off x="7990977" y="5959618"/>
            <a:ext cx="3728359" cy="400110"/>
          </a:xfrm>
          <a:prstGeom prst="rect">
            <a:avLst/>
          </a:prstGeom>
          <a:noFill/>
        </p:spPr>
        <p:txBody>
          <a:bodyPr wrap="square" lIns="180000" rIns="180000" rtlCol="0">
            <a:spAutoFit/>
          </a:bodyPr>
          <a:lstStyle/>
          <a:p>
            <a:pPr algn="l"/>
            <a:r>
              <a:rPr lang="ru-RU" sz="2000" b="1" dirty="0">
                <a:solidFill>
                  <a:schemeClr val="accent2"/>
                </a:solidFill>
              </a:rPr>
              <a:t>Будет</a:t>
            </a:r>
          </a:p>
        </p:txBody>
      </p:sp>
      <p:sp>
        <p:nvSpPr>
          <p:cNvPr id="33" name="TextBox 32">
            <a:extLst>
              <a:ext uri="{FF2B5EF4-FFF2-40B4-BE49-F238E27FC236}">
                <a16:creationId xmlns:a16="http://schemas.microsoft.com/office/drawing/2014/main" id="{E62B499A-13E2-8849-A851-3234A820A394}"/>
              </a:ext>
            </a:extLst>
          </p:cNvPr>
          <p:cNvSpPr txBox="1"/>
          <p:nvPr userDrawn="1"/>
        </p:nvSpPr>
        <p:spPr>
          <a:xfrm>
            <a:off x="4262546" y="5959618"/>
            <a:ext cx="3703940" cy="400110"/>
          </a:xfrm>
          <a:prstGeom prst="rect">
            <a:avLst/>
          </a:prstGeom>
          <a:noFill/>
        </p:spPr>
        <p:txBody>
          <a:bodyPr wrap="square" rIns="180000" rtlCol="0">
            <a:spAutoFit/>
          </a:bodyPr>
          <a:lstStyle/>
          <a:p>
            <a:pPr algn="ctr"/>
            <a:r>
              <a:rPr lang="ru-RU" sz="2000" b="1" dirty="0">
                <a:solidFill>
                  <a:schemeClr val="accent2"/>
                </a:solidFill>
              </a:rPr>
              <a:t>Сейчас</a:t>
            </a:r>
          </a:p>
        </p:txBody>
      </p:sp>
      <p:sp>
        <p:nvSpPr>
          <p:cNvPr id="34" name="TextBox 33">
            <a:extLst>
              <a:ext uri="{FF2B5EF4-FFF2-40B4-BE49-F238E27FC236}">
                <a16:creationId xmlns:a16="http://schemas.microsoft.com/office/drawing/2014/main" id="{497BF6E0-9B50-CDF2-F76C-11805F004AD0}"/>
              </a:ext>
            </a:extLst>
          </p:cNvPr>
          <p:cNvSpPr txBox="1"/>
          <p:nvPr userDrawn="1"/>
        </p:nvSpPr>
        <p:spPr>
          <a:xfrm>
            <a:off x="758699" y="5959618"/>
            <a:ext cx="3493037" cy="400110"/>
          </a:xfrm>
          <a:prstGeom prst="rect">
            <a:avLst/>
          </a:prstGeom>
          <a:noFill/>
        </p:spPr>
        <p:txBody>
          <a:bodyPr wrap="square" rIns="180000" rtlCol="0">
            <a:spAutoFit/>
          </a:bodyPr>
          <a:lstStyle/>
          <a:p>
            <a:pPr algn="r"/>
            <a:r>
              <a:rPr lang="ru-RU" sz="2000" b="1" dirty="0">
                <a:solidFill>
                  <a:schemeClr val="accent2"/>
                </a:solidFill>
              </a:rPr>
              <a:t>Было</a:t>
            </a:r>
          </a:p>
        </p:txBody>
      </p:sp>
    </p:spTree>
    <p:extLst>
      <p:ext uri="{BB962C8B-B14F-4D97-AF65-F5344CB8AC3E}">
        <p14:creationId xmlns:p14="http://schemas.microsoft.com/office/powerpoint/2010/main" val="199104708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55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Две_диаграммы_Тёмны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508C28C6-7D77-1915-3C96-A758C81426BB}"/>
              </a:ext>
            </a:extLst>
          </p:cNvPr>
          <p:cNvSpPr/>
          <p:nvPr userDrawn="1"/>
        </p:nvSpPr>
        <p:spPr>
          <a:xfrm>
            <a:off x="0" y="-8878"/>
            <a:ext cx="12192000" cy="6858000"/>
          </a:xfrm>
          <a:prstGeom prst="rect">
            <a:avLst/>
          </a:prstGeom>
          <a:gradFill flip="none" rotWithShape="1">
            <a:gsLst>
              <a:gs pos="0">
                <a:srgbClr val="00336C">
                  <a:alpha val="79000"/>
                </a:srgbClr>
              </a:gs>
              <a:gs pos="60000">
                <a:srgbClr val="000000"/>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Заголовок 3">
            <a:extLst>
              <a:ext uri="{FF2B5EF4-FFF2-40B4-BE49-F238E27FC236}">
                <a16:creationId xmlns:a16="http://schemas.microsoft.com/office/drawing/2014/main" id="{43206C96-234F-5A88-B51C-627610792EBD}"/>
              </a:ext>
            </a:extLst>
          </p:cNvPr>
          <p:cNvSpPr>
            <a:spLocks noGrp="1"/>
          </p:cNvSpPr>
          <p:nvPr>
            <p:ph type="title" hasCustomPrompt="1"/>
          </p:nvPr>
        </p:nvSpPr>
        <p:spPr>
          <a:xfrm>
            <a:off x="758699" y="511195"/>
            <a:ext cx="10515600" cy="508000"/>
          </a:xfrm>
          <a:prstGeom prst="rect">
            <a:avLst/>
          </a:prstGeom>
        </p:spPr>
        <p:txBody>
          <a:bodyPr/>
          <a:lstStyle>
            <a:lvl1pPr>
              <a:defRPr>
                <a:solidFill>
                  <a:schemeClr val="bg1"/>
                </a:solidFill>
              </a:defRPr>
            </a:lvl1pPr>
          </a:lstStyle>
          <a:p>
            <a:r>
              <a:rPr lang="ru-RU" dirty="0"/>
              <a:t>Заголовок слайда с двумя диаграммами</a:t>
            </a:r>
          </a:p>
        </p:txBody>
      </p:sp>
      <p:grpSp>
        <p:nvGrpSpPr>
          <p:cNvPr id="15" name="Рисунок 7">
            <a:extLst>
              <a:ext uri="{FF2B5EF4-FFF2-40B4-BE49-F238E27FC236}">
                <a16:creationId xmlns:a16="http://schemas.microsoft.com/office/drawing/2014/main" id="{8B07E1D5-4DEB-5D43-1AA9-3482B0742E5D}"/>
              </a:ext>
            </a:extLst>
          </p:cNvPr>
          <p:cNvGrpSpPr/>
          <p:nvPr userDrawn="1"/>
        </p:nvGrpSpPr>
        <p:grpSpPr>
          <a:xfrm>
            <a:off x="10945824" y="311496"/>
            <a:ext cx="833438" cy="207044"/>
            <a:chOff x="1645710" y="649996"/>
            <a:chExt cx="1581282" cy="392825"/>
          </a:xfrm>
          <a:solidFill>
            <a:schemeClr val="bg1"/>
          </a:solidFill>
        </p:grpSpPr>
        <p:sp>
          <p:nvSpPr>
            <p:cNvPr id="16" name="Полилиния: фигура 15">
              <a:extLst>
                <a:ext uri="{FF2B5EF4-FFF2-40B4-BE49-F238E27FC236}">
                  <a16:creationId xmlns:a16="http://schemas.microsoft.com/office/drawing/2014/main" id="{5AA03605-FA4F-4783-C44E-FA93B9C6F85A}"/>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7" name="Полилиния: фигура 16">
              <a:extLst>
                <a:ext uri="{FF2B5EF4-FFF2-40B4-BE49-F238E27FC236}">
                  <a16:creationId xmlns:a16="http://schemas.microsoft.com/office/drawing/2014/main" id="{B2B3341C-4136-6E87-92A8-D297BFE8C1A4}"/>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
        <p:nvSpPr>
          <p:cNvPr id="2" name="Текст 3">
            <a:extLst>
              <a:ext uri="{FF2B5EF4-FFF2-40B4-BE49-F238E27FC236}">
                <a16:creationId xmlns:a16="http://schemas.microsoft.com/office/drawing/2014/main" id="{644CA116-F040-B63B-02C1-6D7638416059}"/>
              </a:ext>
            </a:extLst>
          </p:cNvPr>
          <p:cNvSpPr>
            <a:spLocks noGrp="1"/>
          </p:cNvSpPr>
          <p:nvPr>
            <p:ph type="body" sz="quarter" idx="11" hasCustomPrompt="1"/>
          </p:nvPr>
        </p:nvSpPr>
        <p:spPr>
          <a:xfrm>
            <a:off x="6365866"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
        <p:nvSpPr>
          <p:cNvPr id="4" name="Текст 3">
            <a:extLst>
              <a:ext uri="{FF2B5EF4-FFF2-40B4-BE49-F238E27FC236}">
                <a16:creationId xmlns:a16="http://schemas.microsoft.com/office/drawing/2014/main" id="{E74C9C89-A897-FC44-7D4C-226F73B92347}"/>
              </a:ext>
            </a:extLst>
          </p:cNvPr>
          <p:cNvSpPr>
            <a:spLocks noGrp="1"/>
          </p:cNvSpPr>
          <p:nvPr>
            <p:ph type="body" sz="quarter" idx="12" hasCustomPrompt="1"/>
          </p:nvPr>
        </p:nvSpPr>
        <p:spPr>
          <a:xfrm>
            <a:off x="784216" y="5783168"/>
            <a:ext cx="1392927"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Выводы:</a:t>
            </a:r>
          </a:p>
        </p:txBody>
      </p:sp>
      <p:sp>
        <p:nvSpPr>
          <p:cNvPr id="5" name="Текст 3">
            <a:extLst>
              <a:ext uri="{FF2B5EF4-FFF2-40B4-BE49-F238E27FC236}">
                <a16:creationId xmlns:a16="http://schemas.microsoft.com/office/drawing/2014/main" id="{55CE6539-318C-8827-7137-B37C40E9C1A5}"/>
              </a:ext>
            </a:extLst>
          </p:cNvPr>
          <p:cNvSpPr>
            <a:spLocks noGrp="1"/>
          </p:cNvSpPr>
          <p:nvPr>
            <p:ph type="body" sz="quarter" idx="14" hasCustomPrompt="1"/>
          </p:nvPr>
        </p:nvSpPr>
        <p:spPr>
          <a:xfrm>
            <a:off x="2231480" y="5793464"/>
            <a:ext cx="9176304" cy="712457"/>
          </a:xfrm>
          <a:prstGeom prst="rect">
            <a:avLst/>
          </a:prstGeom>
        </p:spPr>
        <p:txBody>
          <a:bodyPr/>
          <a:lstStyle>
            <a:lvl1pPr marL="0" indent="0">
              <a:buFont typeface="+mj-lt"/>
              <a:buNone/>
              <a:defRPr sz="14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Текст текст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endParaRPr lang="ru-RU" dirty="0"/>
          </a:p>
        </p:txBody>
      </p:sp>
      <p:sp>
        <p:nvSpPr>
          <p:cNvPr id="6" name="Текст 3">
            <a:extLst>
              <a:ext uri="{FF2B5EF4-FFF2-40B4-BE49-F238E27FC236}">
                <a16:creationId xmlns:a16="http://schemas.microsoft.com/office/drawing/2014/main" id="{9CA310F9-F82A-5D1E-DA9C-450EDB527BA6}"/>
              </a:ext>
            </a:extLst>
          </p:cNvPr>
          <p:cNvSpPr>
            <a:spLocks noGrp="1"/>
          </p:cNvSpPr>
          <p:nvPr>
            <p:ph type="body" sz="quarter" idx="15" hasCustomPrompt="1"/>
          </p:nvPr>
        </p:nvSpPr>
        <p:spPr>
          <a:xfrm>
            <a:off x="767444"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Tree>
    <p:extLst>
      <p:ext uri="{BB962C8B-B14F-4D97-AF65-F5344CB8AC3E}">
        <p14:creationId xmlns:p14="http://schemas.microsoft.com/office/powerpoint/2010/main" val="14744819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Универсальные технологии">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6" name="Текст 3">
            <a:extLst>
              <a:ext uri="{FF2B5EF4-FFF2-40B4-BE49-F238E27FC236}">
                <a16:creationId xmlns:a16="http://schemas.microsoft.com/office/drawing/2014/main" id="{3C4EB211-9803-BFEB-FBE9-645D5F95551D}"/>
              </a:ext>
            </a:extLst>
          </p:cNvPr>
          <p:cNvSpPr>
            <a:spLocks noGrp="1"/>
          </p:cNvSpPr>
          <p:nvPr>
            <p:ph type="body" sz="quarter" idx="10" hasCustomPrompt="1"/>
          </p:nvPr>
        </p:nvSpPr>
        <p:spPr>
          <a:xfrm>
            <a:off x="6928338" y="17961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Т2</a:t>
            </a:r>
          </a:p>
        </p:txBody>
      </p:sp>
      <p:sp>
        <p:nvSpPr>
          <p:cNvPr id="47" name="Текст 3">
            <a:extLst>
              <a:ext uri="{FF2B5EF4-FFF2-40B4-BE49-F238E27FC236}">
                <a16:creationId xmlns:a16="http://schemas.microsoft.com/office/drawing/2014/main" id="{530EB9C0-06C4-F47B-4560-461E046A4E42}"/>
              </a:ext>
            </a:extLst>
          </p:cNvPr>
          <p:cNvSpPr>
            <a:spLocks noGrp="1"/>
          </p:cNvSpPr>
          <p:nvPr>
            <p:ph type="body" sz="quarter" idx="11" hasCustomPrompt="1"/>
          </p:nvPr>
        </p:nvSpPr>
        <p:spPr>
          <a:xfrm>
            <a:off x="7284037" y="18550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2</a:t>
            </a:r>
          </a:p>
        </p:txBody>
      </p:sp>
      <p:sp>
        <p:nvSpPr>
          <p:cNvPr id="12" name="Заголовок 3">
            <a:extLst>
              <a:ext uri="{FF2B5EF4-FFF2-40B4-BE49-F238E27FC236}">
                <a16:creationId xmlns:a16="http://schemas.microsoft.com/office/drawing/2014/main" id="{837DF51B-1A57-00D0-F7B9-11CB116F3929}"/>
              </a:ext>
            </a:extLst>
          </p:cNvPr>
          <p:cNvSpPr>
            <a:spLocks noGrp="1"/>
          </p:cNvSpPr>
          <p:nvPr>
            <p:ph type="title" hasCustomPrompt="1"/>
          </p:nvPr>
        </p:nvSpPr>
        <p:spPr>
          <a:xfrm>
            <a:off x="758699" y="511195"/>
            <a:ext cx="10515600" cy="508000"/>
          </a:xfrm>
          <a:prstGeom prst="rect">
            <a:avLst/>
          </a:prstGeom>
        </p:spPr>
        <p:txBody>
          <a:bodyPr/>
          <a:lstStyle>
            <a:lvl1pPr>
              <a:defRPr>
                <a:solidFill>
                  <a:schemeClr val="bg1"/>
                </a:solidFill>
              </a:defRPr>
            </a:lvl1pPr>
          </a:lstStyle>
          <a:p>
            <a:r>
              <a:rPr lang="ru-RU" dirty="0"/>
              <a:t>Заголовок слайда с универсальными технологиями</a:t>
            </a:r>
          </a:p>
        </p:txBody>
      </p:sp>
      <p:grpSp>
        <p:nvGrpSpPr>
          <p:cNvPr id="13" name="Рисунок 7">
            <a:extLst>
              <a:ext uri="{FF2B5EF4-FFF2-40B4-BE49-F238E27FC236}">
                <a16:creationId xmlns:a16="http://schemas.microsoft.com/office/drawing/2014/main" id="{8159279A-D4D0-8743-9DE0-95570028F57D}"/>
              </a:ext>
            </a:extLst>
          </p:cNvPr>
          <p:cNvGrpSpPr/>
          <p:nvPr userDrawn="1"/>
        </p:nvGrpSpPr>
        <p:grpSpPr>
          <a:xfrm>
            <a:off x="10945824" y="311496"/>
            <a:ext cx="833438" cy="207044"/>
            <a:chOff x="1645710" y="649996"/>
            <a:chExt cx="1581282" cy="392825"/>
          </a:xfrm>
          <a:solidFill>
            <a:schemeClr val="bg1"/>
          </a:solidFill>
        </p:grpSpPr>
        <p:sp>
          <p:nvSpPr>
            <p:cNvPr id="14" name="Полилиния: фигура 13">
              <a:extLst>
                <a:ext uri="{FF2B5EF4-FFF2-40B4-BE49-F238E27FC236}">
                  <a16:creationId xmlns:a16="http://schemas.microsoft.com/office/drawing/2014/main" id="{713BE7CE-2E9C-60B9-6B00-A52D95B2318B}"/>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5" name="Полилиния: фигура 14">
              <a:extLst>
                <a:ext uri="{FF2B5EF4-FFF2-40B4-BE49-F238E27FC236}">
                  <a16:creationId xmlns:a16="http://schemas.microsoft.com/office/drawing/2014/main" id="{02BD5A43-0237-C8EF-F347-5F65289B607D}"/>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
        <p:nvSpPr>
          <p:cNvPr id="3" name="Текст 3">
            <a:extLst>
              <a:ext uri="{FF2B5EF4-FFF2-40B4-BE49-F238E27FC236}">
                <a16:creationId xmlns:a16="http://schemas.microsoft.com/office/drawing/2014/main" id="{90789259-4082-A48E-A915-A04A78E88036}"/>
              </a:ext>
            </a:extLst>
          </p:cNvPr>
          <p:cNvSpPr>
            <a:spLocks noGrp="1"/>
          </p:cNvSpPr>
          <p:nvPr>
            <p:ph type="body" sz="quarter" idx="31" hasCustomPrompt="1"/>
          </p:nvPr>
        </p:nvSpPr>
        <p:spPr>
          <a:xfrm>
            <a:off x="6928338" y="13135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Т1</a:t>
            </a:r>
          </a:p>
        </p:txBody>
      </p:sp>
      <p:sp>
        <p:nvSpPr>
          <p:cNvPr id="4" name="Текст 3">
            <a:extLst>
              <a:ext uri="{FF2B5EF4-FFF2-40B4-BE49-F238E27FC236}">
                <a16:creationId xmlns:a16="http://schemas.microsoft.com/office/drawing/2014/main" id="{63EBF15A-4FA1-DDF2-FD0A-9B33EAEDEF95}"/>
              </a:ext>
            </a:extLst>
          </p:cNvPr>
          <p:cNvSpPr>
            <a:spLocks noGrp="1"/>
          </p:cNvSpPr>
          <p:nvPr>
            <p:ph type="body" sz="quarter" idx="32" hasCustomPrompt="1"/>
          </p:nvPr>
        </p:nvSpPr>
        <p:spPr>
          <a:xfrm>
            <a:off x="7284037" y="13724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1</a:t>
            </a:r>
          </a:p>
        </p:txBody>
      </p:sp>
      <p:sp>
        <p:nvSpPr>
          <p:cNvPr id="5" name="Текст 3">
            <a:extLst>
              <a:ext uri="{FF2B5EF4-FFF2-40B4-BE49-F238E27FC236}">
                <a16:creationId xmlns:a16="http://schemas.microsoft.com/office/drawing/2014/main" id="{B0FE3168-0793-01CC-CD91-463BACA84711}"/>
              </a:ext>
            </a:extLst>
          </p:cNvPr>
          <p:cNvSpPr>
            <a:spLocks noGrp="1"/>
          </p:cNvSpPr>
          <p:nvPr>
            <p:ph type="body" sz="quarter" idx="33" hasCustomPrompt="1"/>
          </p:nvPr>
        </p:nvSpPr>
        <p:spPr>
          <a:xfrm>
            <a:off x="6928338" y="27740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Т4</a:t>
            </a:r>
          </a:p>
        </p:txBody>
      </p:sp>
      <p:sp>
        <p:nvSpPr>
          <p:cNvPr id="6" name="Текст 3">
            <a:extLst>
              <a:ext uri="{FF2B5EF4-FFF2-40B4-BE49-F238E27FC236}">
                <a16:creationId xmlns:a16="http://schemas.microsoft.com/office/drawing/2014/main" id="{DD56A65E-502D-7630-A886-44FA194AF783}"/>
              </a:ext>
            </a:extLst>
          </p:cNvPr>
          <p:cNvSpPr>
            <a:spLocks noGrp="1"/>
          </p:cNvSpPr>
          <p:nvPr>
            <p:ph type="body" sz="quarter" idx="34" hasCustomPrompt="1"/>
          </p:nvPr>
        </p:nvSpPr>
        <p:spPr>
          <a:xfrm>
            <a:off x="7284037" y="28329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4</a:t>
            </a:r>
          </a:p>
        </p:txBody>
      </p:sp>
      <p:sp>
        <p:nvSpPr>
          <p:cNvPr id="7" name="Текст 3">
            <a:extLst>
              <a:ext uri="{FF2B5EF4-FFF2-40B4-BE49-F238E27FC236}">
                <a16:creationId xmlns:a16="http://schemas.microsoft.com/office/drawing/2014/main" id="{F3FAB988-EEA4-8039-99C7-060485728A40}"/>
              </a:ext>
            </a:extLst>
          </p:cNvPr>
          <p:cNvSpPr>
            <a:spLocks noGrp="1"/>
          </p:cNvSpPr>
          <p:nvPr>
            <p:ph type="body" sz="quarter" idx="35" hasCustomPrompt="1"/>
          </p:nvPr>
        </p:nvSpPr>
        <p:spPr>
          <a:xfrm>
            <a:off x="6928338" y="22914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Т3</a:t>
            </a:r>
          </a:p>
        </p:txBody>
      </p:sp>
      <p:sp>
        <p:nvSpPr>
          <p:cNvPr id="8" name="Текст 3">
            <a:extLst>
              <a:ext uri="{FF2B5EF4-FFF2-40B4-BE49-F238E27FC236}">
                <a16:creationId xmlns:a16="http://schemas.microsoft.com/office/drawing/2014/main" id="{955328C1-F260-62C1-0F20-1ABEA23B021E}"/>
              </a:ext>
            </a:extLst>
          </p:cNvPr>
          <p:cNvSpPr>
            <a:spLocks noGrp="1"/>
          </p:cNvSpPr>
          <p:nvPr>
            <p:ph type="body" sz="quarter" idx="36" hasCustomPrompt="1"/>
          </p:nvPr>
        </p:nvSpPr>
        <p:spPr>
          <a:xfrm>
            <a:off x="7284037" y="23503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3</a:t>
            </a:r>
          </a:p>
        </p:txBody>
      </p:sp>
      <p:sp>
        <p:nvSpPr>
          <p:cNvPr id="9" name="Текст 3">
            <a:extLst>
              <a:ext uri="{FF2B5EF4-FFF2-40B4-BE49-F238E27FC236}">
                <a16:creationId xmlns:a16="http://schemas.microsoft.com/office/drawing/2014/main" id="{E66E6D63-679B-81C9-089F-147DFC6BF84B}"/>
              </a:ext>
            </a:extLst>
          </p:cNvPr>
          <p:cNvSpPr>
            <a:spLocks noGrp="1"/>
          </p:cNvSpPr>
          <p:nvPr>
            <p:ph type="body" sz="quarter" idx="37" hasCustomPrompt="1"/>
          </p:nvPr>
        </p:nvSpPr>
        <p:spPr>
          <a:xfrm>
            <a:off x="6928338" y="32693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Т5</a:t>
            </a:r>
          </a:p>
        </p:txBody>
      </p:sp>
      <p:sp>
        <p:nvSpPr>
          <p:cNvPr id="10" name="Текст 3">
            <a:extLst>
              <a:ext uri="{FF2B5EF4-FFF2-40B4-BE49-F238E27FC236}">
                <a16:creationId xmlns:a16="http://schemas.microsoft.com/office/drawing/2014/main" id="{E7E0934E-D006-DDB5-2B9D-7676EAD6957C}"/>
              </a:ext>
            </a:extLst>
          </p:cNvPr>
          <p:cNvSpPr>
            <a:spLocks noGrp="1"/>
          </p:cNvSpPr>
          <p:nvPr>
            <p:ph type="body" sz="quarter" idx="38" hasCustomPrompt="1"/>
          </p:nvPr>
        </p:nvSpPr>
        <p:spPr>
          <a:xfrm>
            <a:off x="7284037" y="33282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5</a:t>
            </a:r>
          </a:p>
        </p:txBody>
      </p:sp>
      <p:sp>
        <p:nvSpPr>
          <p:cNvPr id="11" name="Текст 3">
            <a:extLst>
              <a:ext uri="{FF2B5EF4-FFF2-40B4-BE49-F238E27FC236}">
                <a16:creationId xmlns:a16="http://schemas.microsoft.com/office/drawing/2014/main" id="{E5DFA908-780F-3A68-C0A9-73E84C1D167A}"/>
              </a:ext>
            </a:extLst>
          </p:cNvPr>
          <p:cNvSpPr>
            <a:spLocks noGrp="1"/>
          </p:cNvSpPr>
          <p:nvPr>
            <p:ph type="body" sz="quarter" idx="39" hasCustomPrompt="1"/>
          </p:nvPr>
        </p:nvSpPr>
        <p:spPr>
          <a:xfrm>
            <a:off x="6928338" y="37646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Т6</a:t>
            </a:r>
          </a:p>
        </p:txBody>
      </p:sp>
      <p:sp>
        <p:nvSpPr>
          <p:cNvPr id="16" name="Текст 3">
            <a:extLst>
              <a:ext uri="{FF2B5EF4-FFF2-40B4-BE49-F238E27FC236}">
                <a16:creationId xmlns:a16="http://schemas.microsoft.com/office/drawing/2014/main" id="{8E85CFC2-8A5B-E5F2-2325-B4E2A8CFBC0E}"/>
              </a:ext>
            </a:extLst>
          </p:cNvPr>
          <p:cNvSpPr>
            <a:spLocks noGrp="1"/>
          </p:cNvSpPr>
          <p:nvPr>
            <p:ph type="body" sz="quarter" idx="40" hasCustomPrompt="1"/>
          </p:nvPr>
        </p:nvSpPr>
        <p:spPr>
          <a:xfrm>
            <a:off x="7284037" y="38235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6</a:t>
            </a:r>
          </a:p>
        </p:txBody>
      </p:sp>
      <p:sp>
        <p:nvSpPr>
          <p:cNvPr id="17" name="Текст 3">
            <a:extLst>
              <a:ext uri="{FF2B5EF4-FFF2-40B4-BE49-F238E27FC236}">
                <a16:creationId xmlns:a16="http://schemas.microsoft.com/office/drawing/2014/main" id="{ED2816D1-28E1-713E-8273-B69A0FD0824D}"/>
              </a:ext>
            </a:extLst>
          </p:cNvPr>
          <p:cNvSpPr>
            <a:spLocks noGrp="1"/>
          </p:cNvSpPr>
          <p:nvPr>
            <p:ph type="body" sz="quarter" idx="41" hasCustomPrompt="1"/>
          </p:nvPr>
        </p:nvSpPr>
        <p:spPr>
          <a:xfrm>
            <a:off x="6928338" y="42472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Т7</a:t>
            </a:r>
          </a:p>
        </p:txBody>
      </p:sp>
      <p:sp>
        <p:nvSpPr>
          <p:cNvPr id="18" name="Текст 3">
            <a:extLst>
              <a:ext uri="{FF2B5EF4-FFF2-40B4-BE49-F238E27FC236}">
                <a16:creationId xmlns:a16="http://schemas.microsoft.com/office/drawing/2014/main" id="{B3F76100-B01F-A983-FA91-3BBC8B92EF30}"/>
              </a:ext>
            </a:extLst>
          </p:cNvPr>
          <p:cNvSpPr>
            <a:spLocks noGrp="1"/>
          </p:cNvSpPr>
          <p:nvPr>
            <p:ph type="body" sz="quarter" idx="42" hasCustomPrompt="1"/>
          </p:nvPr>
        </p:nvSpPr>
        <p:spPr>
          <a:xfrm>
            <a:off x="7284037" y="43061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7</a:t>
            </a:r>
          </a:p>
        </p:txBody>
      </p:sp>
      <p:sp>
        <p:nvSpPr>
          <p:cNvPr id="19" name="Текст 3">
            <a:extLst>
              <a:ext uri="{FF2B5EF4-FFF2-40B4-BE49-F238E27FC236}">
                <a16:creationId xmlns:a16="http://schemas.microsoft.com/office/drawing/2014/main" id="{8D976BBF-BE69-B28D-3379-B733475F5F2D}"/>
              </a:ext>
            </a:extLst>
          </p:cNvPr>
          <p:cNvSpPr>
            <a:spLocks noGrp="1"/>
          </p:cNvSpPr>
          <p:nvPr>
            <p:ph type="body" sz="quarter" idx="43" hasCustomPrompt="1"/>
          </p:nvPr>
        </p:nvSpPr>
        <p:spPr>
          <a:xfrm>
            <a:off x="6928338" y="47425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Т8</a:t>
            </a:r>
          </a:p>
        </p:txBody>
      </p:sp>
      <p:sp>
        <p:nvSpPr>
          <p:cNvPr id="20" name="Текст 3">
            <a:extLst>
              <a:ext uri="{FF2B5EF4-FFF2-40B4-BE49-F238E27FC236}">
                <a16:creationId xmlns:a16="http://schemas.microsoft.com/office/drawing/2014/main" id="{21EA3B53-F5E3-B2D2-DF43-9F32E8FF0A39}"/>
              </a:ext>
            </a:extLst>
          </p:cNvPr>
          <p:cNvSpPr>
            <a:spLocks noGrp="1"/>
          </p:cNvSpPr>
          <p:nvPr>
            <p:ph type="body" sz="quarter" idx="44" hasCustomPrompt="1"/>
          </p:nvPr>
        </p:nvSpPr>
        <p:spPr>
          <a:xfrm>
            <a:off x="7284037" y="48014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8</a:t>
            </a:r>
          </a:p>
        </p:txBody>
      </p:sp>
      <p:sp>
        <p:nvSpPr>
          <p:cNvPr id="21" name="Текст 3">
            <a:extLst>
              <a:ext uri="{FF2B5EF4-FFF2-40B4-BE49-F238E27FC236}">
                <a16:creationId xmlns:a16="http://schemas.microsoft.com/office/drawing/2014/main" id="{B1F32E78-0EFC-FC1E-B7A5-701CF1F9611E}"/>
              </a:ext>
            </a:extLst>
          </p:cNvPr>
          <p:cNvSpPr>
            <a:spLocks noGrp="1"/>
          </p:cNvSpPr>
          <p:nvPr>
            <p:ph type="body" sz="quarter" idx="45" hasCustomPrompt="1"/>
          </p:nvPr>
        </p:nvSpPr>
        <p:spPr>
          <a:xfrm>
            <a:off x="6928338" y="5275933"/>
            <a:ext cx="4434207" cy="460486"/>
          </a:xfrm>
          <a:prstGeom prst="rect">
            <a:avLst/>
          </a:prstGeom>
        </p:spPr>
        <p:txBody>
          <a:bodyPr/>
          <a:lstStyle>
            <a:lvl1pPr marL="0" indent="0">
              <a:buNone/>
              <a:defRPr sz="2000" b="1">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Т9</a:t>
            </a:r>
          </a:p>
        </p:txBody>
      </p:sp>
      <p:sp>
        <p:nvSpPr>
          <p:cNvPr id="22" name="Текст 3">
            <a:extLst>
              <a:ext uri="{FF2B5EF4-FFF2-40B4-BE49-F238E27FC236}">
                <a16:creationId xmlns:a16="http://schemas.microsoft.com/office/drawing/2014/main" id="{83AED49C-1AE0-3F3A-DA3F-63087F365C1F}"/>
              </a:ext>
            </a:extLst>
          </p:cNvPr>
          <p:cNvSpPr>
            <a:spLocks noGrp="1"/>
          </p:cNvSpPr>
          <p:nvPr>
            <p:ph type="body" sz="quarter" idx="46" hasCustomPrompt="1"/>
          </p:nvPr>
        </p:nvSpPr>
        <p:spPr>
          <a:xfrm>
            <a:off x="7284037" y="5334857"/>
            <a:ext cx="4434207" cy="266438"/>
          </a:xfrm>
          <a:prstGeom prst="rect">
            <a:avLst/>
          </a:prstGeom>
        </p:spPr>
        <p:txBody>
          <a:bodyPr/>
          <a:lstStyle>
            <a:lvl1pPr marL="0" indent="0">
              <a:buNone/>
              <a:defRPr sz="1400" b="0">
                <a:solidFill>
                  <a:schemeClr val="bg1"/>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Универсальная технология 9</a:t>
            </a:r>
          </a:p>
        </p:txBody>
      </p:sp>
      <p:sp>
        <p:nvSpPr>
          <p:cNvPr id="25" name="Текст 3">
            <a:extLst>
              <a:ext uri="{FF2B5EF4-FFF2-40B4-BE49-F238E27FC236}">
                <a16:creationId xmlns:a16="http://schemas.microsoft.com/office/drawing/2014/main" id="{630009D7-818B-895C-7E1C-9D5A99DDA949}"/>
              </a:ext>
            </a:extLst>
          </p:cNvPr>
          <p:cNvSpPr>
            <a:spLocks noGrp="1"/>
          </p:cNvSpPr>
          <p:nvPr>
            <p:ph type="body" sz="quarter" idx="12" hasCustomPrompt="1"/>
          </p:nvPr>
        </p:nvSpPr>
        <p:spPr>
          <a:xfrm>
            <a:off x="784216" y="5783168"/>
            <a:ext cx="1392927"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Выводы:</a:t>
            </a:r>
          </a:p>
        </p:txBody>
      </p:sp>
      <p:sp>
        <p:nvSpPr>
          <p:cNvPr id="26" name="Текст 3">
            <a:extLst>
              <a:ext uri="{FF2B5EF4-FFF2-40B4-BE49-F238E27FC236}">
                <a16:creationId xmlns:a16="http://schemas.microsoft.com/office/drawing/2014/main" id="{AECC7D67-120B-13BB-D0CC-5FFD2F1110BE}"/>
              </a:ext>
            </a:extLst>
          </p:cNvPr>
          <p:cNvSpPr>
            <a:spLocks noGrp="1"/>
          </p:cNvSpPr>
          <p:nvPr>
            <p:ph type="body" sz="quarter" idx="14" hasCustomPrompt="1"/>
          </p:nvPr>
        </p:nvSpPr>
        <p:spPr>
          <a:xfrm>
            <a:off x="2191511" y="5787801"/>
            <a:ext cx="9404813" cy="712457"/>
          </a:xfrm>
          <a:prstGeom prst="rect">
            <a:avLst/>
          </a:prstGeom>
        </p:spPr>
        <p:txBody>
          <a:bodyPr/>
          <a:lstStyle>
            <a:lvl1pPr marL="0" indent="0">
              <a:buFont typeface="+mj-lt"/>
              <a:buNone/>
              <a:defRPr sz="14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Текст текст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endParaRPr lang="ru-RU" dirty="0"/>
          </a:p>
        </p:txBody>
      </p:sp>
      <p:sp>
        <p:nvSpPr>
          <p:cNvPr id="27" name="Текст 3">
            <a:extLst>
              <a:ext uri="{FF2B5EF4-FFF2-40B4-BE49-F238E27FC236}">
                <a16:creationId xmlns:a16="http://schemas.microsoft.com/office/drawing/2014/main" id="{A324C257-7E2A-12FE-58FF-B974249F01B8}"/>
              </a:ext>
            </a:extLst>
          </p:cNvPr>
          <p:cNvSpPr>
            <a:spLocks noGrp="1"/>
          </p:cNvSpPr>
          <p:nvPr>
            <p:ph type="body" sz="quarter" idx="47" hasCustomPrompt="1"/>
          </p:nvPr>
        </p:nvSpPr>
        <p:spPr>
          <a:xfrm>
            <a:off x="767444" y="1300147"/>
            <a:ext cx="3215363"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Название диаграммы</a:t>
            </a:r>
          </a:p>
        </p:txBody>
      </p:sp>
    </p:spTree>
    <p:extLst>
      <p:ext uri="{BB962C8B-B14F-4D97-AF65-F5344CB8AC3E}">
        <p14:creationId xmlns:p14="http://schemas.microsoft.com/office/powerpoint/2010/main" val="3457528209"/>
      </p:ext>
    </p:extLst>
  </p:cSld>
  <p:clrMapOvr>
    <a:masterClrMapping/>
  </p:clrMapOvr>
  <p:extLst>
    <p:ext uri="{DCECCB84-F9BA-43D5-87BE-67443E8EF086}">
      <p15:sldGuideLst xmlns:p15="http://schemas.microsoft.com/office/powerpoint/2012/main">
        <p15:guide id="1" orient="horz" pos="550" userDrawn="1">
          <p15:clr>
            <a:srgbClr val="FBAE40"/>
          </p15:clr>
        </p15:guide>
        <p15:guide id="2" pos="3840" userDrawn="1">
          <p15:clr>
            <a:srgbClr val="FBAE40"/>
          </p15:clr>
        </p15:guide>
        <p15:guide id="3" pos="55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R ко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Прямоугольник 16">
            <a:extLst>
              <a:ext uri="{FF2B5EF4-FFF2-40B4-BE49-F238E27FC236}">
                <a16:creationId xmlns:a16="http://schemas.microsoft.com/office/drawing/2014/main" id="{F86DA8BA-DD50-E9EA-2963-C43FFA5D173F}"/>
              </a:ext>
            </a:extLst>
          </p:cNvPr>
          <p:cNvSpPr/>
          <p:nvPr userDrawn="1"/>
        </p:nvSpPr>
        <p:spPr>
          <a:xfrm>
            <a:off x="0" y="0"/>
            <a:ext cx="12192000" cy="6858000"/>
          </a:xfrm>
          <a:prstGeom prst="rect">
            <a:avLst/>
          </a:prstGeom>
          <a:gradFill flip="none" rotWithShape="1">
            <a:gsLst>
              <a:gs pos="42000">
                <a:srgbClr val="002759">
                  <a:alpha val="71000"/>
                </a:srgbClr>
              </a:gs>
              <a:gs pos="72000">
                <a:srgbClr val="000000">
                  <a:alpha val="63000"/>
                </a:srgbClr>
              </a:gs>
            </a:gsLst>
            <a:path path="circle">
              <a:fillToRect l="100000" t="100000"/>
            </a:path>
            <a:tileRect r="-100000" b="-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рямоугольник 8">
            <a:extLst>
              <a:ext uri="{FF2B5EF4-FFF2-40B4-BE49-F238E27FC236}">
                <a16:creationId xmlns:a16="http://schemas.microsoft.com/office/drawing/2014/main" id="{FAF51330-5D40-209D-4811-CB1E67048127}"/>
              </a:ext>
            </a:extLst>
          </p:cNvPr>
          <p:cNvSpPr/>
          <p:nvPr userDrawn="1"/>
        </p:nvSpPr>
        <p:spPr>
          <a:xfrm>
            <a:off x="10915662" y="0"/>
            <a:ext cx="863600" cy="1233488"/>
          </a:xfrm>
          <a:prstGeom prst="rect">
            <a:avLst/>
          </a:prstGeom>
          <a:gradFill>
            <a:gsLst>
              <a:gs pos="38000">
                <a:srgbClr val="12305A"/>
              </a:gs>
              <a:gs pos="0">
                <a:srgbClr val="00336C">
                  <a:alpha val="0"/>
                </a:srgbClr>
              </a:gs>
              <a:gs pos="100000">
                <a:srgbClr val="242D48">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3" name="Рисунок 7">
            <a:extLst>
              <a:ext uri="{FF2B5EF4-FFF2-40B4-BE49-F238E27FC236}">
                <a16:creationId xmlns:a16="http://schemas.microsoft.com/office/drawing/2014/main" id="{8D17C862-88E2-03BD-1E70-88B899EECCC1}"/>
              </a:ext>
            </a:extLst>
          </p:cNvPr>
          <p:cNvGrpSpPr/>
          <p:nvPr userDrawn="1"/>
        </p:nvGrpSpPr>
        <p:grpSpPr>
          <a:xfrm>
            <a:off x="10945824" y="311496"/>
            <a:ext cx="833438" cy="207044"/>
            <a:chOff x="1645710" y="649996"/>
            <a:chExt cx="1581282" cy="392825"/>
          </a:xfrm>
          <a:solidFill>
            <a:schemeClr val="bg1"/>
          </a:solidFill>
        </p:grpSpPr>
        <p:sp>
          <p:nvSpPr>
            <p:cNvPr id="14" name="Полилиния: фигура 13">
              <a:extLst>
                <a:ext uri="{FF2B5EF4-FFF2-40B4-BE49-F238E27FC236}">
                  <a16:creationId xmlns:a16="http://schemas.microsoft.com/office/drawing/2014/main" id="{2A36B06A-1157-FB01-F293-197D101737E5}"/>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5" name="Полилиния: фигура 14">
              <a:extLst>
                <a:ext uri="{FF2B5EF4-FFF2-40B4-BE49-F238E27FC236}">
                  <a16:creationId xmlns:a16="http://schemas.microsoft.com/office/drawing/2014/main" id="{D94D4CAE-A5C6-F38D-561D-1B29580913FF}"/>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
        <p:nvSpPr>
          <p:cNvPr id="12" name="Прямоугольник 11">
            <a:extLst>
              <a:ext uri="{FF2B5EF4-FFF2-40B4-BE49-F238E27FC236}">
                <a16:creationId xmlns:a16="http://schemas.microsoft.com/office/drawing/2014/main" id="{C6CDF349-A24A-9804-962D-7DFC868469DD}"/>
              </a:ext>
            </a:extLst>
          </p:cNvPr>
          <p:cNvSpPr/>
          <p:nvPr userDrawn="1"/>
        </p:nvSpPr>
        <p:spPr>
          <a:xfrm>
            <a:off x="758697" y="1201206"/>
            <a:ext cx="4856693" cy="48566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3">
            <a:extLst>
              <a:ext uri="{FF2B5EF4-FFF2-40B4-BE49-F238E27FC236}">
                <a16:creationId xmlns:a16="http://schemas.microsoft.com/office/drawing/2014/main" id="{B4ECDDB7-D275-CCE2-C6DE-15A1FA73328A}"/>
              </a:ext>
            </a:extLst>
          </p:cNvPr>
          <p:cNvSpPr>
            <a:spLocks noGrp="1"/>
          </p:cNvSpPr>
          <p:nvPr>
            <p:ph type="title" hasCustomPrompt="1"/>
          </p:nvPr>
        </p:nvSpPr>
        <p:spPr>
          <a:xfrm>
            <a:off x="758699" y="511195"/>
            <a:ext cx="10515600" cy="508000"/>
          </a:xfrm>
          <a:prstGeom prst="rect">
            <a:avLst/>
          </a:prstGeom>
        </p:spPr>
        <p:txBody>
          <a:bodyPr/>
          <a:lstStyle>
            <a:lvl1pPr>
              <a:defRPr>
                <a:solidFill>
                  <a:schemeClr val="bg1"/>
                </a:solidFill>
              </a:defRPr>
            </a:lvl1pPr>
          </a:lstStyle>
          <a:p>
            <a:r>
              <a:rPr lang="ru-RU" dirty="0"/>
              <a:t>Заголовок слайда с </a:t>
            </a:r>
            <a:r>
              <a:rPr lang="en-US" dirty="0"/>
              <a:t>QR</a:t>
            </a:r>
            <a:r>
              <a:rPr lang="ru-RU" dirty="0"/>
              <a:t>-кодом</a:t>
            </a:r>
          </a:p>
        </p:txBody>
      </p:sp>
      <p:sp>
        <p:nvSpPr>
          <p:cNvPr id="4" name="Рисунок 3">
            <a:extLst>
              <a:ext uri="{FF2B5EF4-FFF2-40B4-BE49-F238E27FC236}">
                <a16:creationId xmlns:a16="http://schemas.microsoft.com/office/drawing/2014/main" id="{DC08B2B3-F282-F2FC-6064-D79BAD20617A}"/>
              </a:ext>
            </a:extLst>
          </p:cNvPr>
          <p:cNvSpPr>
            <a:spLocks noGrp="1"/>
          </p:cNvSpPr>
          <p:nvPr>
            <p:ph type="pic" sz="quarter" idx="10" hasCustomPrompt="1"/>
          </p:nvPr>
        </p:nvSpPr>
        <p:spPr>
          <a:xfrm>
            <a:off x="1148278" y="1590789"/>
            <a:ext cx="4077530" cy="4077527"/>
          </a:xfrm>
          <a:prstGeom prst="rect">
            <a:avLst/>
          </a:prstGeom>
        </p:spPr>
        <p:txBody>
          <a:bodyPr/>
          <a:lstStyle>
            <a:lvl1pPr marL="0" indent="0">
              <a:buNone/>
              <a:defRPr/>
            </a:lvl1pPr>
          </a:lstStyle>
          <a:p>
            <a:r>
              <a:rPr lang="ru-RU" dirty="0"/>
              <a:t>Вставить </a:t>
            </a:r>
            <a:r>
              <a:rPr lang="en-US" dirty="0"/>
              <a:t>QR</a:t>
            </a:r>
            <a:r>
              <a:rPr lang="ru-RU" dirty="0"/>
              <a:t>- код</a:t>
            </a:r>
          </a:p>
        </p:txBody>
      </p:sp>
      <p:sp>
        <p:nvSpPr>
          <p:cNvPr id="5" name="Текст 3">
            <a:extLst>
              <a:ext uri="{FF2B5EF4-FFF2-40B4-BE49-F238E27FC236}">
                <a16:creationId xmlns:a16="http://schemas.microsoft.com/office/drawing/2014/main" id="{3BA20953-359F-E3C9-64BA-CFDF3D6AEEDA}"/>
              </a:ext>
            </a:extLst>
          </p:cNvPr>
          <p:cNvSpPr>
            <a:spLocks noGrp="1"/>
          </p:cNvSpPr>
          <p:nvPr>
            <p:ph type="body" sz="quarter" idx="11" hasCustomPrompt="1"/>
          </p:nvPr>
        </p:nvSpPr>
        <p:spPr>
          <a:xfrm>
            <a:off x="5712522" y="3504866"/>
            <a:ext cx="5580827" cy="740923"/>
          </a:xfrm>
          <a:prstGeom prst="rect">
            <a:avLst/>
          </a:prstGeom>
        </p:spPr>
        <p:txBody>
          <a:bodyPr/>
          <a:lstStyle>
            <a:lvl1pPr marL="0" indent="0">
              <a:lnSpc>
                <a:spcPct val="100000"/>
              </a:lnSpc>
              <a:buFont typeface="+mj-lt"/>
              <a:buNone/>
              <a:defRPr sz="16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endParaRPr lang="ru-RU" dirty="0"/>
          </a:p>
          <a:p>
            <a:pPr lvl="0"/>
            <a:endParaRPr lang="ru-RU" dirty="0"/>
          </a:p>
        </p:txBody>
      </p:sp>
      <p:sp>
        <p:nvSpPr>
          <p:cNvPr id="6" name="Текст 3">
            <a:extLst>
              <a:ext uri="{FF2B5EF4-FFF2-40B4-BE49-F238E27FC236}">
                <a16:creationId xmlns:a16="http://schemas.microsoft.com/office/drawing/2014/main" id="{73580280-C2F5-148E-8005-D4C622B98437}"/>
              </a:ext>
            </a:extLst>
          </p:cNvPr>
          <p:cNvSpPr>
            <a:spLocks noGrp="1"/>
          </p:cNvSpPr>
          <p:nvPr>
            <p:ph type="body" sz="quarter" idx="12" hasCustomPrompt="1"/>
          </p:nvPr>
        </p:nvSpPr>
        <p:spPr>
          <a:xfrm>
            <a:off x="5712522" y="3242125"/>
            <a:ext cx="3704470"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Подзаголовок</a:t>
            </a:r>
          </a:p>
        </p:txBody>
      </p:sp>
      <p:sp>
        <p:nvSpPr>
          <p:cNvPr id="8" name="Рисунок 7">
            <a:extLst>
              <a:ext uri="{FF2B5EF4-FFF2-40B4-BE49-F238E27FC236}">
                <a16:creationId xmlns:a16="http://schemas.microsoft.com/office/drawing/2014/main" id="{C2105A4A-8D94-73CA-FDD0-085039A84938}"/>
              </a:ext>
            </a:extLst>
          </p:cNvPr>
          <p:cNvSpPr>
            <a:spLocks noGrp="1"/>
          </p:cNvSpPr>
          <p:nvPr>
            <p:ph type="pic" sz="quarter" idx="13" hasCustomPrompt="1"/>
          </p:nvPr>
        </p:nvSpPr>
        <p:spPr>
          <a:xfrm>
            <a:off x="5847705" y="1201208"/>
            <a:ext cx="1698002" cy="1858904"/>
          </a:xfrm>
          <a:prstGeom prst="rect">
            <a:avLst/>
          </a:prstGeom>
        </p:spPr>
        <p:txBody>
          <a:bodyPr/>
          <a:lstStyle>
            <a:lvl1pPr marL="0" indent="0">
              <a:buNone/>
              <a:defRPr sz="1600">
                <a:solidFill>
                  <a:schemeClr val="bg1"/>
                </a:solidFill>
              </a:defRPr>
            </a:lvl1pPr>
          </a:lstStyle>
          <a:p>
            <a:r>
              <a:rPr lang="ru-RU" dirty="0"/>
              <a:t>Скрин исследования</a:t>
            </a:r>
          </a:p>
        </p:txBody>
      </p:sp>
      <p:sp>
        <p:nvSpPr>
          <p:cNvPr id="10" name="Рисунок 7">
            <a:extLst>
              <a:ext uri="{FF2B5EF4-FFF2-40B4-BE49-F238E27FC236}">
                <a16:creationId xmlns:a16="http://schemas.microsoft.com/office/drawing/2014/main" id="{CFE5939A-7B0C-3377-5AE7-62F65207BD2C}"/>
              </a:ext>
            </a:extLst>
          </p:cNvPr>
          <p:cNvSpPr>
            <a:spLocks noGrp="1"/>
          </p:cNvSpPr>
          <p:nvPr>
            <p:ph type="pic" sz="quarter" idx="14" hasCustomPrompt="1"/>
          </p:nvPr>
        </p:nvSpPr>
        <p:spPr>
          <a:xfrm>
            <a:off x="7671589" y="1201208"/>
            <a:ext cx="1698002" cy="1858904"/>
          </a:xfrm>
          <a:prstGeom prst="rect">
            <a:avLst/>
          </a:prstGeom>
        </p:spPr>
        <p:txBody>
          <a:bodyPr/>
          <a:lstStyle>
            <a:lvl1pPr marL="0" indent="0">
              <a:buNone/>
              <a:defRPr sz="16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dirty="0"/>
              <a:t>Скрин исследования</a:t>
            </a:r>
          </a:p>
          <a:p>
            <a:endParaRPr lang="ru-RU" dirty="0"/>
          </a:p>
        </p:txBody>
      </p:sp>
      <p:sp>
        <p:nvSpPr>
          <p:cNvPr id="16" name="Рисунок 7">
            <a:extLst>
              <a:ext uri="{FF2B5EF4-FFF2-40B4-BE49-F238E27FC236}">
                <a16:creationId xmlns:a16="http://schemas.microsoft.com/office/drawing/2014/main" id="{87A4E056-8DC9-EC2B-0C5A-A0BDA9888B1F}"/>
              </a:ext>
            </a:extLst>
          </p:cNvPr>
          <p:cNvSpPr>
            <a:spLocks noGrp="1"/>
          </p:cNvSpPr>
          <p:nvPr>
            <p:ph type="pic" sz="quarter" idx="15" hasCustomPrompt="1"/>
          </p:nvPr>
        </p:nvSpPr>
        <p:spPr>
          <a:xfrm>
            <a:off x="9495472" y="1201208"/>
            <a:ext cx="1698002" cy="1858904"/>
          </a:xfrm>
          <a:prstGeom prst="rect">
            <a:avLst/>
          </a:prstGeom>
        </p:spPr>
        <p:txBody>
          <a:bodyPr/>
          <a:lstStyle>
            <a:lvl1pPr marL="0" indent="0">
              <a:buNone/>
              <a:defRPr sz="160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dirty="0"/>
              <a:t>Скрин исследования</a:t>
            </a:r>
          </a:p>
          <a:p>
            <a:endParaRPr lang="ru-RU" dirty="0"/>
          </a:p>
        </p:txBody>
      </p:sp>
      <p:sp>
        <p:nvSpPr>
          <p:cNvPr id="22" name="Текст 3">
            <a:extLst>
              <a:ext uri="{FF2B5EF4-FFF2-40B4-BE49-F238E27FC236}">
                <a16:creationId xmlns:a16="http://schemas.microsoft.com/office/drawing/2014/main" id="{DC6BDF5F-5C35-6C2D-CB76-6631E80C5CA4}"/>
              </a:ext>
            </a:extLst>
          </p:cNvPr>
          <p:cNvSpPr>
            <a:spLocks noGrp="1"/>
          </p:cNvSpPr>
          <p:nvPr>
            <p:ph type="body" sz="quarter" idx="16" hasCustomPrompt="1"/>
          </p:nvPr>
        </p:nvSpPr>
        <p:spPr>
          <a:xfrm>
            <a:off x="5712522" y="4500909"/>
            <a:ext cx="5580827" cy="740923"/>
          </a:xfrm>
          <a:prstGeom prst="rect">
            <a:avLst/>
          </a:prstGeom>
        </p:spPr>
        <p:txBody>
          <a:bodyPr/>
          <a:lstStyle>
            <a:lvl1pPr marL="0" indent="0">
              <a:lnSpc>
                <a:spcPct val="100000"/>
              </a:lnSpc>
              <a:buFont typeface="+mj-lt"/>
              <a:buNone/>
              <a:defRPr sz="16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endParaRPr lang="ru-RU" dirty="0"/>
          </a:p>
          <a:p>
            <a:pPr lvl="0"/>
            <a:endParaRPr lang="ru-RU" dirty="0"/>
          </a:p>
        </p:txBody>
      </p:sp>
      <p:sp>
        <p:nvSpPr>
          <p:cNvPr id="23" name="Текст 3">
            <a:extLst>
              <a:ext uri="{FF2B5EF4-FFF2-40B4-BE49-F238E27FC236}">
                <a16:creationId xmlns:a16="http://schemas.microsoft.com/office/drawing/2014/main" id="{C061A733-0553-FB00-2282-2DD308B11EC3}"/>
              </a:ext>
            </a:extLst>
          </p:cNvPr>
          <p:cNvSpPr>
            <a:spLocks noGrp="1"/>
          </p:cNvSpPr>
          <p:nvPr>
            <p:ph type="body" sz="quarter" idx="17" hasCustomPrompt="1"/>
          </p:nvPr>
        </p:nvSpPr>
        <p:spPr>
          <a:xfrm>
            <a:off x="5712522" y="4238168"/>
            <a:ext cx="3704470"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Подзаголовок</a:t>
            </a:r>
          </a:p>
        </p:txBody>
      </p:sp>
      <p:sp>
        <p:nvSpPr>
          <p:cNvPr id="24" name="Текст 3">
            <a:extLst>
              <a:ext uri="{FF2B5EF4-FFF2-40B4-BE49-F238E27FC236}">
                <a16:creationId xmlns:a16="http://schemas.microsoft.com/office/drawing/2014/main" id="{45CB28FD-4301-8564-EE3B-AAF4586DFD97}"/>
              </a:ext>
            </a:extLst>
          </p:cNvPr>
          <p:cNvSpPr>
            <a:spLocks noGrp="1"/>
          </p:cNvSpPr>
          <p:nvPr>
            <p:ph type="body" sz="quarter" idx="18" hasCustomPrompt="1"/>
          </p:nvPr>
        </p:nvSpPr>
        <p:spPr>
          <a:xfrm>
            <a:off x="5712522" y="5480623"/>
            <a:ext cx="5580827" cy="740923"/>
          </a:xfrm>
          <a:prstGeom prst="rect">
            <a:avLst/>
          </a:prstGeom>
        </p:spPr>
        <p:txBody>
          <a:bodyPr/>
          <a:lstStyle>
            <a:lvl1pPr marL="0" indent="0">
              <a:lnSpc>
                <a:spcPct val="100000"/>
              </a:lnSpc>
              <a:buFont typeface="+mj-lt"/>
              <a:buNone/>
              <a:defRPr sz="1600" b="0">
                <a:solidFill>
                  <a:schemeClr val="bg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r>
              <a:rPr lang="ru-RU" dirty="0"/>
              <a:t>Текст </a:t>
            </a:r>
            <a:r>
              <a:rPr lang="ru-RU" dirty="0" err="1"/>
              <a:t>Текст</a:t>
            </a:r>
            <a:r>
              <a:rPr lang="ru-RU" dirty="0"/>
              <a:t> </a:t>
            </a:r>
            <a:r>
              <a:rPr lang="ru-RU" dirty="0" err="1"/>
              <a:t>Текст</a:t>
            </a:r>
            <a:r>
              <a:rPr lang="ru-RU" dirty="0"/>
              <a:t> </a:t>
            </a:r>
            <a:r>
              <a:rPr lang="ru-RU" dirty="0" err="1"/>
              <a:t>Текст</a:t>
            </a:r>
            <a:endParaRPr lang="ru-RU" dirty="0"/>
          </a:p>
          <a:p>
            <a:pPr marL="0" marR="0" lvl="0" indent="0" algn="l" defTabSz="914400" rtl="0" eaLnBrk="1" fontAlgn="auto" latinLnBrk="0" hangingPunct="1">
              <a:lnSpc>
                <a:spcPct val="90000"/>
              </a:lnSpc>
              <a:spcBef>
                <a:spcPts val="1000"/>
              </a:spcBef>
              <a:spcAft>
                <a:spcPts val="0"/>
              </a:spcAft>
              <a:buClrTx/>
              <a:buSzTx/>
              <a:buFont typeface="+mj-lt"/>
              <a:buNone/>
              <a:tabLst/>
              <a:defRPr/>
            </a:pPr>
            <a:endParaRPr lang="ru-RU" dirty="0"/>
          </a:p>
          <a:p>
            <a:pPr lvl="0"/>
            <a:endParaRPr lang="ru-RU" dirty="0"/>
          </a:p>
        </p:txBody>
      </p:sp>
      <p:sp>
        <p:nvSpPr>
          <p:cNvPr id="25" name="Текст 3">
            <a:extLst>
              <a:ext uri="{FF2B5EF4-FFF2-40B4-BE49-F238E27FC236}">
                <a16:creationId xmlns:a16="http://schemas.microsoft.com/office/drawing/2014/main" id="{6F05F665-8EB0-6EB6-BDF1-8F18BCC9AFE2}"/>
              </a:ext>
            </a:extLst>
          </p:cNvPr>
          <p:cNvSpPr>
            <a:spLocks noGrp="1"/>
          </p:cNvSpPr>
          <p:nvPr>
            <p:ph type="body" sz="quarter" idx="19" hasCustomPrompt="1"/>
          </p:nvPr>
        </p:nvSpPr>
        <p:spPr>
          <a:xfrm>
            <a:off x="5712522" y="5217882"/>
            <a:ext cx="3704470" cy="460486"/>
          </a:xfrm>
          <a:prstGeom prst="rect">
            <a:avLst/>
          </a:prstGeom>
        </p:spPr>
        <p:txBody>
          <a:bodyPr/>
          <a:lstStyle>
            <a:lvl1pPr marL="0" indent="0">
              <a:buNone/>
              <a:defRPr sz="2000" b="1">
                <a:solidFill>
                  <a:schemeClr val="accent2"/>
                </a:solidFill>
              </a:defRPr>
            </a:lvl1pPr>
            <a:lvl2pPr marL="457200" indent="0">
              <a:buNone/>
              <a:defRPr sz="1400">
                <a:solidFill>
                  <a:schemeClr val="tx1"/>
                </a:solidFill>
              </a:defRPr>
            </a:lvl2pPr>
            <a:lvl3pPr marL="914400" indent="0">
              <a:buNone/>
              <a:defRPr sz="800">
                <a:solidFill>
                  <a:schemeClr val="tx1"/>
                </a:solidFill>
                <a:latin typeface="Arial" panose="020B0604020202020204" pitchFamily="34" charset="0"/>
                <a:cs typeface="Arial" panose="020B0604020202020204" pitchFamily="34" charset="0"/>
              </a:defRPr>
            </a:lvl3pPr>
            <a:lvl4pPr marL="1371600" indent="0">
              <a:buNone/>
              <a:defRPr sz="800">
                <a:latin typeface="Arial" panose="020B0604020202020204" pitchFamily="34" charset="0"/>
                <a:cs typeface="Arial" panose="020B0604020202020204" pitchFamily="34" charset="0"/>
              </a:defRPr>
            </a:lvl4pPr>
            <a:lvl5pPr marL="1828800" indent="0">
              <a:buNone/>
              <a:defRPr sz="800">
                <a:latin typeface="Arial" panose="020B0604020202020204" pitchFamily="34" charset="0"/>
                <a:cs typeface="Arial" panose="020B0604020202020204" pitchFamily="34" charset="0"/>
              </a:defRPr>
            </a:lvl5pPr>
          </a:lstStyle>
          <a:p>
            <a:pPr lvl="0"/>
            <a:r>
              <a:rPr lang="ru-RU" dirty="0"/>
              <a:t>Подзаголовок</a:t>
            </a:r>
          </a:p>
        </p:txBody>
      </p:sp>
    </p:spTree>
    <p:extLst>
      <p:ext uri="{BB962C8B-B14F-4D97-AF65-F5344CB8AC3E}">
        <p14:creationId xmlns:p14="http://schemas.microsoft.com/office/powerpoint/2010/main" val="2304627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 Светлы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Прямоугольник 12">
            <a:extLst>
              <a:ext uri="{FF2B5EF4-FFF2-40B4-BE49-F238E27FC236}">
                <a16:creationId xmlns:a16="http://schemas.microsoft.com/office/drawing/2014/main" id="{535F0384-EA97-B151-3F79-04CE35093E59}"/>
              </a:ext>
            </a:extLst>
          </p:cNvPr>
          <p:cNvSpPr/>
          <p:nvPr userDrawn="1"/>
        </p:nvSpPr>
        <p:spPr>
          <a:xfrm>
            <a:off x="0" y="0"/>
            <a:ext cx="1219200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Заголовок 3">
            <a:extLst>
              <a:ext uri="{FF2B5EF4-FFF2-40B4-BE49-F238E27FC236}">
                <a16:creationId xmlns:a16="http://schemas.microsoft.com/office/drawing/2014/main" id="{59C51804-C70E-199C-5EC3-91D19B4022DB}"/>
              </a:ext>
            </a:extLst>
          </p:cNvPr>
          <p:cNvSpPr>
            <a:spLocks noGrp="1"/>
          </p:cNvSpPr>
          <p:nvPr>
            <p:ph type="title" hasCustomPrompt="1"/>
          </p:nvPr>
        </p:nvSpPr>
        <p:spPr>
          <a:xfrm>
            <a:off x="758699" y="511195"/>
            <a:ext cx="10515600" cy="508000"/>
          </a:xfrm>
          <a:prstGeom prst="rect">
            <a:avLst/>
          </a:prstGeom>
        </p:spPr>
        <p:txBody>
          <a:bodyPr/>
          <a:lstStyle>
            <a:lvl1pPr>
              <a:defRPr>
                <a:solidFill>
                  <a:srgbClr val="002759"/>
                </a:solidFill>
              </a:defRPr>
            </a:lvl1pPr>
          </a:lstStyle>
          <a:p>
            <a:r>
              <a:rPr lang="ru-RU" dirty="0"/>
              <a:t>Заголовок слайда</a:t>
            </a:r>
          </a:p>
        </p:txBody>
      </p:sp>
      <p:grpSp>
        <p:nvGrpSpPr>
          <p:cNvPr id="11" name="Рисунок 7">
            <a:extLst>
              <a:ext uri="{FF2B5EF4-FFF2-40B4-BE49-F238E27FC236}">
                <a16:creationId xmlns:a16="http://schemas.microsoft.com/office/drawing/2014/main" id="{0CFCC706-41AA-3E72-3A62-4C9C1C67E176}"/>
              </a:ext>
            </a:extLst>
          </p:cNvPr>
          <p:cNvGrpSpPr/>
          <p:nvPr userDrawn="1"/>
        </p:nvGrpSpPr>
        <p:grpSpPr>
          <a:xfrm>
            <a:off x="10945824" y="311496"/>
            <a:ext cx="833438" cy="207044"/>
            <a:chOff x="1645710" y="649996"/>
            <a:chExt cx="1581282" cy="392825"/>
          </a:xfrm>
          <a:solidFill>
            <a:srgbClr val="1F416D"/>
          </a:solidFill>
        </p:grpSpPr>
        <p:sp>
          <p:nvSpPr>
            <p:cNvPr id="12" name="Полилиния: фигура 11">
              <a:extLst>
                <a:ext uri="{FF2B5EF4-FFF2-40B4-BE49-F238E27FC236}">
                  <a16:creationId xmlns:a16="http://schemas.microsoft.com/office/drawing/2014/main" id="{1BF56F58-FF3F-33CB-C39E-8E69100DE424}"/>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4" name="Полилиния: фигура 13">
              <a:extLst>
                <a:ext uri="{FF2B5EF4-FFF2-40B4-BE49-F238E27FC236}">
                  <a16:creationId xmlns:a16="http://schemas.microsoft.com/office/drawing/2014/main" id="{BCE0CC31-0832-7CF1-99ED-498CFC65CAA8}"/>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Tree>
    <p:extLst>
      <p:ext uri="{BB962C8B-B14F-4D97-AF65-F5344CB8AC3E}">
        <p14:creationId xmlns:p14="http://schemas.microsoft.com/office/powerpoint/2010/main" val="403353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55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Пустой">
    <p:spTree>
      <p:nvGrpSpPr>
        <p:cNvPr id="1" name=""/>
        <p:cNvGrpSpPr/>
        <p:nvPr/>
      </p:nvGrpSpPr>
      <p:grpSpPr>
        <a:xfrm>
          <a:off x="0" y="0"/>
          <a:ext cx="0" cy="0"/>
          <a:chOff x="0" y="0"/>
          <a:chExt cx="0" cy="0"/>
        </a:xfrm>
      </p:grpSpPr>
      <p:grpSp>
        <p:nvGrpSpPr>
          <p:cNvPr id="5" name="Рисунок 7">
            <a:extLst>
              <a:ext uri="{FF2B5EF4-FFF2-40B4-BE49-F238E27FC236}">
                <a16:creationId xmlns:a16="http://schemas.microsoft.com/office/drawing/2014/main" id="{7573D7CA-4727-4690-337B-CAC266BA41C3}"/>
              </a:ext>
            </a:extLst>
          </p:cNvPr>
          <p:cNvGrpSpPr/>
          <p:nvPr userDrawn="1"/>
        </p:nvGrpSpPr>
        <p:grpSpPr>
          <a:xfrm>
            <a:off x="10945824" y="311496"/>
            <a:ext cx="833438" cy="207044"/>
            <a:chOff x="1645710" y="649996"/>
            <a:chExt cx="1581282" cy="392825"/>
          </a:xfrm>
          <a:solidFill>
            <a:srgbClr val="1F416D"/>
          </a:solidFill>
        </p:grpSpPr>
        <p:sp>
          <p:nvSpPr>
            <p:cNvPr id="6" name="Полилиния: фигура 5">
              <a:extLst>
                <a:ext uri="{FF2B5EF4-FFF2-40B4-BE49-F238E27FC236}">
                  <a16:creationId xmlns:a16="http://schemas.microsoft.com/office/drawing/2014/main" id="{37C6413C-AC55-2B21-08FB-884913635A18}"/>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7" name="Полилиния: фигура 6">
              <a:extLst>
                <a:ext uri="{FF2B5EF4-FFF2-40B4-BE49-F238E27FC236}">
                  <a16:creationId xmlns:a16="http://schemas.microsoft.com/office/drawing/2014/main" id="{61658E01-69B9-E570-9D54-2FCBCBE5313A}"/>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Tree>
    <p:extLst>
      <p:ext uri="{BB962C8B-B14F-4D97-AF65-F5344CB8AC3E}">
        <p14:creationId xmlns:p14="http://schemas.microsoft.com/office/powerpoint/2010/main" val="41308484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синий_кв">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Прямоугольник 8">
            <a:extLst>
              <a:ext uri="{FF2B5EF4-FFF2-40B4-BE49-F238E27FC236}">
                <a16:creationId xmlns:a16="http://schemas.microsoft.com/office/drawing/2014/main" id="{FAF51330-5D40-209D-4811-CB1E67048127}"/>
              </a:ext>
            </a:extLst>
          </p:cNvPr>
          <p:cNvSpPr/>
          <p:nvPr userDrawn="1"/>
        </p:nvSpPr>
        <p:spPr>
          <a:xfrm>
            <a:off x="10915662" y="0"/>
            <a:ext cx="863600" cy="1233488"/>
          </a:xfrm>
          <a:prstGeom prst="rect">
            <a:avLst/>
          </a:prstGeom>
          <a:gradFill>
            <a:gsLst>
              <a:gs pos="38000">
                <a:srgbClr val="12305A"/>
              </a:gs>
              <a:gs pos="0">
                <a:srgbClr val="00336C">
                  <a:alpha val="0"/>
                </a:srgbClr>
              </a:gs>
              <a:gs pos="100000">
                <a:srgbClr val="242D48">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3" name="Рисунок 7">
            <a:extLst>
              <a:ext uri="{FF2B5EF4-FFF2-40B4-BE49-F238E27FC236}">
                <a16:creationId xmlns:a16="http://schemas.microsoft.com/office/drawing/2014/main" id="{8D17C862-88E2-03BD-1E70-88B899EECCC1}"/>
              </a:ext>
            </a:extLst>
          </p:cNvPr>
          <p:cNvGrpSpPr/>
          <p:nvPr userDrawn="1"/>
        </p:nvGrpSpPr>
        <p:grpSpPr>
          <a:xfrm>
            <a:off x="10945824" y="311496"/>
            <a:ext cx="833438" cy="207044"/>
            <a:chOff x="1645710" y="649996"/>
            <a:chExt cx="1581282" cy="392825"/>
          </a:xfrm>
          <a:solidFill>
            <a:schemeClr val="bg1"/>
          </a:solidFill>
        </p:grpSpPr>
        <p:sp>
          <p:nvSpPr>
            <p:cNvPr id="14" name="Полилиния: фигура 13">
              <a:extLst>
                <a:ext uri="{FF2B5EF4-FFF2-40B4-BE49-F238E27FC236}">
                  <a16:creationId xmlns:a16="http://schemas.microsoft.com/office/drawing/2014/main" id="{2A36B06A-1157-FB01-F293-197D101737E5}"/>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5" name="Полилиния: фигура 14">
              <a:extLst>
                <a:ext uri="{FF2B5EF4-FFF2-40B4-BE49-F238E27FC236}">
                  <a16:creationId xmlns:a16="http://schemas.microsoft.com/office/drawing/2014/main" id="{D94D4CAE-A5C6-F38D-561D-1B29580913FF}"/>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Tree>
    <p:extLst>
      <p:ext uri="{BB962C8B-B14F-4D97-AF65-F5344CB8AC3E}">
        <p14:creationId xmlns:p14="http://schemas.microsoft.com/office/powerpoint/2010/main" val="22418898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емный_кв">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3" name="Рисунок 7">
            <a:extLst>
              <a:ext uri="{FF2B5EF4-FFF2-40B4-BE49-F238E27FC236}">
                <a16:creationId xmlns:a16="http://schemas.microsoft.com/office/drawing/2014/main" id="{AC03C87E-49AF-C29A-6B7F-CCF2E50BC67C}"/>
              </a:ext>
            </a:extLst>
          </p:cNvPr>
          <p:cNvGrpSpPr/>
          <p:nvPr userDrawn="1"/>
        </p:nvGrpSpPr>
        <p:grpSpPr>
          <a:xfrm>
            <a:off x="10945824" y="311496"/>
            <a:ext cx="833438" cy="207044"/>
            <a:chOff x="1645710" y="649996"/>
            <a:chExt cx="1581282" cy="392825"/>
          </a:xfrm>
          <a:solidFill>
            <a:schemeClr val="bg1"/>
          </a:solidFill>
        </p:grpSpPr>
        <p:sp>
          <p:nvSpPr>
            <p:cNvPr id="14" name="Полилиния: фигура 13">
              <a:extLst>
                <a:ext uri="{FF2B5EF4-FFF2-40B4-BE49-F238E27FC236}">
                  <a16:creationId xmlns:a16="http://schemas.microsoft.com/office/drawing/2014/main" id="{306802A9-F52E-BFB9-93BF-054803C49803}"/>
                </a:ext>
              </a:extLst>
            </p:cNvPr>
            <p:cNvSpPr/>
            <p:nvPr/>
          </p:nvSpPr>
          <p:spPr>
            <a:xfrm>
              <a:off x="1645710" y="649996"/>
              <a:ext cx="812678" cy="389499"/>
            </a:xfrm>
            <a:custGeom>
              <a:avLst/>
              <a:gdLst>
                <a:gd name="connsiteX0" fmla="*/ 87318 w 812678"/>
                <a:gd name="connsiteY0" fmla="*/ 389396 h 389499"/>
                <a:gd name="connsiteX1" fmla="*/ 58836 w 812678"/>
                <a:gd name="connsiteY1" fmla="*/ 389396 h 389499"/>
                <a:gd name="connsiteX2" fmla="*/ 120686 w 812678"/>
                <a:gd name="connsiteY2" fmla="*/ 198024 h 389499"/>
                <a:gd name="connsiteX3" fmla="*/ 248960 w 812678"/>
                <a:gd name="connsiteY3" fmla="*/ 198024 h 389499"/>
                <a:gd name="connsiteX4" fmla="*/ 187006 w 812678"/>
                <a:gd name="connsiteY4" fmla="*/ 0 h 389499"/>
                <a:gd name="connsiteX5" fmla="*/ 215072 w 812678"/>
                <a:gd name="connsiteY5" fmla="*/ 104 h 389499"/>
                <a:gd name="connsiteX6" fmla="*/ 287525 w 812678"/>
                <a:gd name="connsiteY6" fmla="*/ 224739 h 389499"/>
                <a:gd name="connsiteX7" fmla="*/ 141476 w 812678"/>
                <a:gd name="connsiteY7" fmla="*/ 224739 h 389499"/>
                <a:gd name="connsiteX8" fmla="*/ 87318 w 812678"/>
                <a:gd name="connsiteY8" fmla="*/ 389396 h 389499"/>
                <a:gd name="connsiteX9" fmla="*/ 87318 w 812678"/>
                <a:gd name="connsiteY9" fmla="*/ 389396 h 389499"/>
                <a:gd name="connsiteX10" fmla="*/ 29418 w 812678"/>
                <a:gd name="connsiteY10" fmla="*/ 389500 h 389499"/>
                <a:gd name="connsiteX11" fmla="*/ 91268 w 812678"/>
                <a:gd name="connsiteY11" fmla="*/ 198128 h 389499"/>
                <a:gd name="connsiteX12" fmla="*/ 61850 w 812678"/>
                <a:gd name="connsiteY12" fmla="*/ 198128 h 389499"/>
                <a:gd name="connsiteX13" fmla="*/ 0 w 812678"/>
                <a:gd name="connsiteY13" fmla="*/ 389500 h 389499"/>
                <a:gd name="connsiteX14" fmla="*/ 29418 w 812678"/>
                <a:gd name="connsiteY14" fmla="*/ 389500 h 389499"/>
                <a:gd name="connsiteX15" fmla="*/ 29418 w 812678"/>
                <a:gd name="connsiteY15" fmla="*/ 389500 h 389499"/>
                <a:gd name="connsiteX16" fmla="*/ 296049 w 812678"/>
                <a:gd name="connsiteY16" fmla="*/ 0 h 389499"/>
                <a:gd name="connsiteX17" fmla="*/ 448231 w 812678"/>
                <a:gd name="connsiteY17" fmla="*/ 0 h 389499"/>
                <a:gd name="connsiteX18" fmla="*/ 448231 w 812678"/>
                <a:gd name="connsiteY18" fmla="*/ 389292 h 389499"/>
                <a:gd name="connsiteX19" fmla="*/ 421516 w 812678"/>
                <a:gd name="connsiteY19" fmla="*/ 389292 h 389499"/>
                <a:gd name="connsiteX20" fmla="*/ 421516 w 812678"/>
                <a:gd name="connsiteY20" fmla="*/ 26715 h 389499"/>
                <a:gd name="connsiteX21" fmla="*/ 304573 w 812678"/>
                <a:gd name="connsiteY21" fmla="*/ 26715 h 389499"/>
                <a:gd name="connsiteX22" fmla="*/ 296049 w 812678"/>
                <a:gd name="connsiteY22" fmla="*/ 0 h 389499"/>
                <a:gd name="connsiteX23" fmla="*/ 296049 w 812678"/>
                <a:gd name="connsiteY23" fmla="*/ 0 h 389499"/>
                <a:gd name="connsiteX24" fmla="*/ 474842 w 812678"/>
                <a:gd name="connsiteY24" fmla="*/ 389396 h 389499"/>
                <a:gd name="connsiteX25" fmla="*/ 474842 w 812678"/>
                <a:gd name="connsiteY25" fmla="*/ 0 h 389499"/>
                <a:gd name="connsiteX26" fmla="*/ 629727 w 812678"/>
                <a:gd name="connsiteY26" fmla="*/ 0 h 389499"/>
                <a:gd name="connsiteX27" fmla="*/ 759249 w 812678"/>
                <a:gd name="connsiteY27" fmla="*/ 56964 h 389499"/>
                <a:gd name="connsiteX28" fmla="*/ 812679 w 812678"/>
                <a:gd name="connsiteY28" fmla="*/ 194490 h 389499"/>
                <a:gd name="connsiteX29" fmla="*/ 759041 w 812678"/>
                <a:gd name="connsiteY29" fmla="*/ 332223 h 389499"/>
                <a:gd name="connsiteX30" fmla="*/ 629831 w 812678"/>
                <a:gd name="connsiteY30" fmla="*/ 389396 h 389499"/>
                <a:gd name="connsiteX31" fmla="*/ 528376 w 812678"/>
                <a:gd name="connsiteY31" fmla="*/ 389396 h 389499"/>
                <a:gd name="connsiteX32" fmla="*/ 528376 w 812678"/>
                <a:gd name="connsiteY32" fmla="*/ 53430 h 389499"/>
                <a:gd name="connsiteX33" fmla="*/ 555091 w 812678"/>
                <a:gd name="connsiteY33" fmla="*/ 53430 h 389499"/>
                <a:gd name="connsiteX34" fmla="*/ 555091 w 812678"/>
                <a:gd name="connsiteY34" fmla="*/ 362681 h 389499"/>
                <a:gd name="connsiteX35" fmla="*/ 630247 w 812678"/>
                <a:gd name="connsiteY35" fmla="*/ 362681 h 389499"/>
                <a:gd name="connsiteX36" fmla="*/ 739914 w 812678"/>
                <a:gd name="connsiteY36" fmla="*/ 313928 h 389499"/>
                <a:gd name="connsiteX37" fmla="*/ 785964 w 812678"/>
                <a:gd name="connsiteY37" fmla="*/ 193554 h 389499"/>
                <a:gd name="connsiteX38" fmla="*/ 740122 w 812678"/>
                <a:gd name="connsiteY38" fmla="*/ 74324 h 389499"/>
                <a:gd name="connsiteX39" fmla="*/ 629727 w 812678"/>
                <a:gd name="connsiteY39" fmla="*/ 26715 h 389499"/>
                <a:gd name="connsiteX40" fmla="*/ 501557 w 812678"/>
                <a:gd name="connsiteY40" fmla="*/ 26715 h 389499"/>
                <a:gd name="connsiteX41" fmla="*/ 501557 w 812678"/>
                <a:gd name="connsiteY41" fmla="*/ 389396 h 389499"/>
                <a:gd name="connsiteX42" fmla="*/ 474842 w 812678"/>
                <a:gd name="connsiteY42" fmla="*/ 389396 h 389499"/>
                <a:gd name="connsiteX43" fmla="*/ 474842 w 812678"/>
                <a:gd name="connsiteY43" fmla="*/ 389396 h 389499"/>
                <a:gd name="connsiteX44" fmla="*/ 394801 w 812678"/>
                <a:gd name="connsiteY44" fmla="*/ 389500 h 389499"/>
                <a:gd name="connsiteX45" fmla="*/ 269334 w 812678"/>
                <a:gd name="connsiteY45" fmla="*/ 208 h 389499"/>
                <a:gd name="connsiteX46" fmla="*/ 241267 w 812678"/>
                <a:gd name="connsiteY46" fmla="*/ 104 h 389499"/>
                <a:gd name="connsiteX47" fmla="*/ 366735 w 812678"/>
                <a:gd name="connsiteY47" fmla="*/ 389396 h 389499"/>
                <a:gd name="connsiteX48" fmla="*/ 394801 w 812678"/>
                <a:gd name="connsiteY48" fmla="*/ 389500 h 389499"/>
                <a:gd name="connsiteX49" fmla="*/ 394801 w 812678"/>
                <a:gd name="connsiteY49" fmla="*/ 389500 h 38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12678" h="389499">
                  <a:moveTo>
                    <a:pt x="87318" y="389396"/>
                  </a:moveTo>
                  <a:lnTo>
                    <a:pt x="58836" y="389396"/>
                  </a:lnTo>
                  <a:lnTo>
                    <a:pt x="120686" y="198024"/>
                  </a:lnTo>
                  <a:lnTo>
                    <a:pt x="248960" y="198024"/>
                  </a:lnTo>
                  <a:lnTo>
                    <a:pt x="187006" y="0"/>
                  </a:lnTo>
                  <a:lnTo>
                    <a:pt x="215072" y="104"/>
                  </a:lnTo>
                  <a:lnTo>
                    <a:pt x="287525" y="224739"/>
                  </a:lnTo>
                  <a:lnTo>
                    <a:pt x="141476" y="224739"/>
                  </a:lnTo>
                  <a:lnTo>
                    <a:pt x="87318" y="389396"/>
                  </a:lnTo>
                  <a:lnTo>
                    <a:pt x="87318" y="389396"/>
                  </a:lnTo>
                  <a:close/>
                  <a:moveTo>
                    <a:pt x="29418" y="389500"/>
                  </a:moveTo>
                  <a:lnTo>
                    <a:pt x="91268" y="198128"/>
                  </a:lnTo>
                  <a:lnTo>
                    <a:pt x="61850" y="198128"/>
                  </a:lnTo>
                  <a:lnTo>
                    <a:pt x="0" y="389500"/>
                  </a:lnTo>
                  <a:lnTo>
                    <a:pt x="29418" y="389500"/>
                  </a:lnTo>
                  <a:lnTo>
                    <a:pt x="29418" y="389500"/>
                  </a:lnTo>
                  <a:close/>
                  <a:moveTo>
                    <a:pt x="296049" y="0"/>
                  </a:moveTo>
                  <a:lnTo>
                    <a:pt x="448231" y="0"/>
                  </a:lnTo>
                  <a:lnTo>
                    <a:pt x="448231" y="389292"/>
                  </a:lnTo>
                  <a:lnTo>
                    <a:pt x="421516" y="389292"/>
                  </a:lnTo>
                  <a:lnTo>
                    <a:pt x="421516" y="26715"/>
                  </a:lnTo>
                  <a:lnTo>
                    <a:pt x="304573" y="26715"/>
                  </a:lnTo>
                  <a:lnTo>
                    <a:pt x="296049" y="0"/>
                  </a:lnTo>
                  <a:lnTo>
                    <a:pt x="296049" y="0"/>
                  </a:lnTo>
                  <a:close/>
                  <a:moveTo>
                    <a:pt x="474842" y="389396"/>
                  </a:moveTo>
                  <a:lnTo>
                    <a:pt x="474842" y="0"/>
                  </a:lnTo>
                  <a:lnTo>
                    <a:pt x="629727" y="0"/>
                  </a:lnTo>
                  <a:cubicBezTo>
                    <a:pt x="680455" y="0"/>
                    <a:pt x="723594" y="19023"/>
                    <a:pt x="759249" y="56964"/>
                  </a:cubicBezTo>
                  <a:cubicBezTo>
                    <a:pt x="794800" y="94906"/>
                    <a:pt x="812679" y="140748"/>
                    <a:pt x="812679" y="194490"/>
                  </a:cubicBezTo>
                  <a:cubicBezTo>
                    <a:pt x="812679" y="248128"/>
                    <a:pt x="794800" y="294074"/>
                    <a:pt x="759041" y="332223"/>
                  </a:cubicBezTo>
                  <a:cubicBezTo>
                    <a:pt x="723282" y="370373"/>
                    <a:pt x="680247" y="389396"/>
                    <a:pt x="629831" y="389396"/>
                  </a:cubicBezTo>
                  <a:lnTo>
                    <a:pt x="528376" y="389396"/>
                  </a:lnTo>
                  <a:lnTo>
                    <a:pt x="528376" y="53430"/>
                  </a:lnTo>
                  <a:lnTo>
                    <a:pt x="555091" y="53430"/>
                  </a:lnTo>
                  <a:lnTo>
                    <a:pt x="555091" y="362681"/>
                  </a:lnTo>
                  <a:lnTo>
                    <a:pt x="630247" y="362681"/>
                  </a:lnTo>
                  <a:cubicBezTo>
                    <a:pt x="672659" y="362681"/>
                    <a:pt x="709249" y="347920"/>
                    <a:pt x="739914" y="313928"/>
                  </a:cubicBezTo>
                  <a:cubicBezTo>
                    <a:pt x="770579" y="279937"/>
                    <a:pt x="785964" y="239812"/>
                    <a:pt x="785964" y="193554"/>
                  </a:cubicBezTo>
                  <a:cubicBezTo>
                    <a:pt x="785964" y="147297"/>
                    <a:pt x="770683" y="107484"/>
                    <a:pt x="740122" y="74324"/>
                  </a:cubicBezTo>
                  <a:cubicBezTo>
                    <a:pt x="709561" y="41060"/>
                    <a:pt x="672763" y="26715"/>
                    <a:pt x="629727" y="26715"/>
                  </a:cubicBezTo>
                  <a:lnTo>
                    <a:pt x="501557" y="26715"/>
                  </a:lnTo>
                  <a:lnTo>
                    <a:pt x="501557" y="389396"/>
                  </a:lnTo>
                  <a:lnTo>
                    <a:pt x="474842" y="389396"/>
                  </a:lnTo>
                  <a:lnTo>
                    <a:pt x="474842" y="389396"/>
                  </a:lnTo>
                  <a:close/>
                  <a:moveTo>
                    <a:pt x="394801" y="389500"/>
                  </a:moveTo>
                  <a:lnTo>
                    <a:pt x="269334" y="208"/>
                  </a:lnTo>
                  <a:lnTo>
                    <a:pt x="241267" y="104"/>
                  </a:lnTo>
                  <a:lnTo>
                    <a:pt x="366735" y="389396"/>
                  </a:lnTo>
                  <a:lnTo>
                    <a:pt x="394801" y="389500"/>
                  </a:lnTo>
                  <a:lnTo>
                    <a:pt x="394801" y="389500"/>
                  </a:lnTo>
                  <a:close/>
                </a:path>
              </a:pathLst>
            </a:custGeom>
            <a:grpFill/>
            <a:ln w="10356" cap="flat">
              <a:noFill/>
              <a:prstDash val="solid"/>
              <a:miter/>
            </a:ln>
          </p:spPr>
          <p:txBody>
            <a:bodyPr rtlCol="0" anchor="ctr"/>
            <a:lstStyle/>
            <a:p>
              <a:endParaRPr lang="ru-RU"/>
            </a:p>
          </p:txBody>
        </p:sp>
        <p:sp>
          <p:nvSpPr>
            <p:cNvPr id="15" name="Полилиния: фигура 14">
              <a:extLst>
                <a:ext uri="{FF2B5EF4-FFF2-40B4-BE49-F238E27FC236}">
                  <a16:creationId xmlns:a16="http://schemas.microsoft.com/office/drawing/2014/main" id="{63F90560-68A3-CE37-12EE-E5A442035D88}"/>
                </a:ext>
              </a:extLst>
            </p:cNvPr>
            <p:cNvSpPr/>
            <p:nvPr/>
          </p:nvSpPr>
          <p:spPr>
            <a:xfrm>
              <a:off x="2532816" y="653426"/>
              <a:ext cx="694176" cy="389395"/>
            </a:xfrm>
            <a:custGeom>
              <a:avLst/>
              <a:gdLst>
                <a:gd name="connsiteX0" fmla="*/ 22557 w 694176"/>
                <a:gd name="connsiteY0" fmla="*/ 40748 h 389395"/>
                <a:gd name="connsiteX1" fmla="*/ 43347 w 694176"/>
                <a:gd name="connsiteY1" fmla="*/ 40748 h 389395"/>
                <a:gd name="connsiteX2" fmla="*/ 34303 w 694176"/>
                <a:gd name="connsiteY2" fmla="*/ 17567 h 389395"/>
                <a:gd name="connsiteX3" fmla="*/ 32744 w 694176"/>
                <a:gd name="connsiteY3" fmla="*/ 9771 h 389395"/>
                <a:gd name="connsiteX4" fmla="*/ 31185 w 694176"/>
                <a:gd name="connsiteY4" fmla="*/ 17567 h 389395"/>
                <a:gd name="connsiteX5" fmla="*/ 22557 w 694176"/>
                <a:gd name="connsiteY5" fmla="*/ 40748 h 389395"/>
                <a:gd name="connsiteX6" fmla="*/ 22557 w 694176"/>
                <a:gd name="connsiteY6" fmla="*/ 40748 h 389395"/>
                <a:gd name="connsiteX7" fmla="*/ 19231 w 694176"/>
                <a:gd name="connsiteY7" fmla="*/ 50520 h 389395"/>
                <a:gd name="connsiteX8" fmla="*/ 11954 w 694176"/>
                <a:gd name="connsiteY8" fmla="*/ 70166 h 389395"/>
                <a:gd name="connsiteX9" fmla="*/ 104 w 694176"/>
                <a:gd name="connsiteY9" fmla="*/ 70166 h 389395"/>
                <a:gd name="connsiteX10" fmla="*/ 25883 w 694176"/>
                <a:gd name="connsiteY10" fmla="*/ 1143 h 389395"/>
                <a:gd name="connsiteX11" fmla="*/ 39293 w 694176"/>
                <a:gd name="connsiteY11" fmla="*/ 1143 h 389395"/>
                <a:gd name="connsiteX12" fmla="*/ 66320 w 694176"/>
                <a:gd name="connsiteY12" fmla="*/ 70166 h 389395"/>
                <a:gd name="connsiteX13" fmla="*/ 54678 w 694176"/>
                <a:gd name="connsiteY13" fmla="*/ 70166 h 389395"/>
                <a:gd name="connsiteX14" fmla="*/ 46985 w 694176"/>
                <a:gd name="connsiteY14" fmla="*/ 50520 h 389395"/>
                <a:gd name="connsiteX15" fmla="*/ 19231 w 694176"/>
                <a:gd name="connsiteY15" fmla="*/ 50520 h 389395"/>
                <a:gd name="connsiteX16" fmla="*/ 19231 w 694176"/>
                <a:gd name="connsiteY16" fmla="*/ 50520 h 389395"/>
                <a:gd name="connsiteX17" fmla="*/ 83368 w 694176"/>
                <a:gd name="connsiteY17" fmla="*/ 35759 h 389395"/>
                <a:gd name="connsiteX18" fmla="*/ 84199 w 694176"/>
                <a:gd name="connsiteY18" fmla="*/ 46258 h 389395"/>
                <a:gd name="connsiteX19" fmla="*/ 87318 w 694176"/>
                <a:gd name="connsiteY19" fmla="*/ 54158 h 389395"/>
                <a:gd name="connsiteX20" fmla="*/ 93555 w 694176"/>
                <a:gd name="connsiteY20" fmla="*/ 59147 h 389395"/>
                <a:gd name="connsiteX21" fmla="*/ 104054 w 694176"/>
                <a:gd name="connsiteY21" fmla="*/ 60915 h 389395"/>
                <a:gd name="connsiteX22" fmla="*/ 112058 w 694176"/>
                <a:gd name="connsiteY22" fmla="*/ 59875 h 389395"/>
                <a:gd name="connsiteX23" fmla="*/ 118711 w 694176"/>
                <a:gd name="connsiteY23" fmla="*/ 55405 h 389395"/>
                <a:gd name="connsiteX24" fmla="*/ 126195 w 694176"/>
                <a:gd name="connsiteY24" fmla="*/ 62370 h 389395"/>
                <a:gd name="connsiteX25" fmla="*/ 116112 w 694176"/>
                <a:gd name="connsiteY25" fmla="*/ 69231 h 389395"/>
                <a:gd name="connsiteX26" fmla="*/ 104054 w 694176"/>
                <a:gd name="connsiteY26" fmla="*/ 71310 h 389395"/>
                <a:gd name="connsiteX27" fmla="*/ 89293 w 694176"/>
                <a:gd name="connsiteY27" fmla="*/ 68711 h 389395"/>
                <a:gd name="connsiteX28" fmla="*/ 79314 w 694176"/>
                <a:gd name="connsiteY28" fmla="*/ 61434 h 389395"/>
                <a:gd name="connsiteX29" fmla="*/ 73596 w 694176"/>
                <a:gd name="connsiteY29" fmla="*/ 50312 h 389395"/>
                <a:gd name="connsiteX30" fmla="*/ 71725 w 694176"/>
                <a:gd name="connsiteY30" fmla="*/ 35863 h 389395"/>
                <a:gd name="connsiteX31" fmla="*/ 71725 w 694176"/>
                <a:gd name="connsiteY31" fmla="*/ 32224 h 389395"/>
                <a:gd name="connsiteX32" fmla="*/ 73908 w 694176"/>
                <a:gd name="connsiteY32" fmla="*/ 18711 h 389395"/>
                <a:gd name="connsiteX33" fmla="*/ 80145 w 694176"/>
                <a:gd name="connsiteY33" fmla="*/ 8524 h 389395"/>
                <a:gd name="connsiteX34" fmla="*/ 90228 w 694176"/>
                <a:gd name="connsiteY34" fmla="*/ 2183 h 389395"/>
                <a:gd name="connsiteX35" fmla="*/ 103950 w 694176"/>
                <a:gd name="connsiteY35" fmla="*/ 0 h 389395"/>
                <a:gd name="connsiteX36" fmla="*/ 115800 w 694176"/>
                <a:gd name="connsiteY36" fmla="*/ 1975 h 389395"/>
                <a:gd name="connsiteX37" fmla="*/ 125883 w 694176"/>
                <a:gd name="connsiteY37" fmla="*/ 8420 h 389395"/>
                <a:gd name="connsiteX38" fmla="*/ 118295 w 694176"/>
                <a:gd name="connsiteY38" fmla="*/ 16112 h 389395"/>
                <a:gd name="connsiteX39" fmla="*/ 111746 w 694176"/>
                <a:gd name="connsiteY39" fmla="*/ 11746 h 389395"/>
                <a:gd name="connsiteX40" fmla="*/ 103950 w 694176"/>
                <a:gd name="connsiteY40" fmla="*/ 10603 h 389395"/>
                <a:gd name="connsiteX41" fmla="*/ 88253 w 694176"/>
                <a:gd name="connsiteY41" fmla="*/ 16216 h 389395"/>
                <a:gd name="connsiteX42" fmla="*/ 83264 w 694176"/>
                <a:gd name="connsiteY42" fmla="*/ 32536 h 389395"/>
                <a:gd name="connsiteX43" fmla="*/ 83264 w 694176"/>
                <a:gd name="connsiteY43" fmla="*/ 35759 h 389395"/>
                <a:gd name="connsiteX44" fmla="*/ 83368 w 694176"/>
                <a:gd name="connsiteY44" fmla="*/ 35759 h 389395"/>
                <a:gd name="connsiteX45" fmla="*/ 145530 w 694176"/>
                <a:gd name="connsiteY45" fmla="*/ 35759 h 389395"/>
                <a:gd name="connsiteX46" fmla="*/ 146361 w 694176"/>
                <a:gd name="connsiteY46" fmla="*/ 46258 h 389395"/>
                <a:gd name="connsiteX47" fmla="*/ 149480 w 694176"/>
                <a:gd name="connsiteY47" fmla="*/ 54158 h 389395"/>
                <a:gd name="connsiteX48" fmla="*/ 155717 w 694176"/>
                <a:gd name="connsiteY48" fmla="*/ 59147 h 389395"/>
                <a:gd name="connsiteX49" fmla="*/ 166216 w 694176"/>
                <a:gd name="connsiteY49" fmla="*/ 60915 h 389395"/>
                <a:gd name="connsiteX50" fmla="*/ 174220 w 694176"/>
                <a:gd name="connsiteY50" fmla="*/ 59875 h 389395"/>
                <a:gd name="connsiteX51" fmla="*/ 180873 w 694176"/>
                <a:gd name="connsiteY51" fmla="*/ 55405 h 389395"/>
                <a:gd name="connsiteX52" fmla="*/ 188357 w 694176"/>
                <a:gd name="connsiteY52" fmla="*/ 62370 h 389395"/>
                <a:gd name="connsiteX53" fmla="*/ 178274 w 694176"/>
                <a:gd name="connsiteY53" fmla="*/ 69231 h 389395"/>
                <a:gd name="connsiteX54" fmla="*/ 166216 w 694176"/>
                <a:gd name="connsiteY54" fmla="*/ 71310 h 389395"/>
                <a:gd name="connsiteX55" fmla="*/ 151455 w 694176"/>
                <a:gd name="connsiteY55" fmla="*/ 68711 h 389395"/>
                <a:gd name="connsiteX56" fmla="*/ 141476 w 694176"/>
                <a:gd name="connsiteY56" fmla="*/ 61434 h 389395"/>
                <a:gd name="connsiteX57" fmla="*/ 135758 w 694176"/>
                <a:gd name="connsiteY57" fmla="*/ 50312 h 389395"/>
                <a:gd name="connsiteX58" fmla="*/ 133887 w 694176"/>
                <a:gd name="connsiteY58" fmla="*/ 35863 h 389395"/>
                <a:gd name="connsiteX59" fmla="*/ 133887 w 694176"/>
                <a:gd name="connsiteY59" fmla="*/ 32224 h 389395"/>
                <a:gd name="connsiteX60" fmla="*/ 136070 w 694176"/>
                <a:gd name="connsiteY60" fmla="*/ 18711 h 389395"/>
                <a:gd name="connsiteX61" fmla="*/ 142307 w 694176"/>
                <a:gd name="connsiteY61" fmla="*/ 8524 h 389395"/>
                <a:gd name="connsiteX62" fmla="*/ 152390 w 694176"/>
                <a:gd name="connsiteY62" fmla="*/ 2183 h 389395"/>
                <a:gd name="connsiteX63" fmla="*/ 166112 w 694176"/>
                <a:gd name="connsiteY63" fmla="*/ 0 h 389395"/>
                <a:gd name="connsiteX64" fmla="*/ 177962 w 694176"/>
                <a:gd name="connsiteY64" fmla="*/ 1975 h 389395"/>
                <a:gd name="connsiteX65" fmla="*/ 188045 w 694176"/>
                <a:gd name="connsiteY65" fmla="*/ 8420 h 389395"/>
                <a:gd name="connsiteX66" fmla="*/ 180457 w 694176"/>
                <a:gd name="connsiteY66" fmla="*/ 16112 h 389395"/>
                <a:gd name="connsiteX67" fmla="*/ 173908 w 694176"/>
                <a:gd name="connsiteY67" fmla="*/ 11746 h 389395"/>
                <a:gd name="connsiteX68" fmla="*/ 166112 w 694176"/>
                <a:gd name="connsiteY68" fmla="*/ 10603 h 389395"/>
                <a:gd name="connsiteX69" fmla="*/ 150415 w 694176"/>
                <a:gd name="connsiteY69" fmla="*/ 16216 h 389395"/>
                <a:gd name="connsiteX70" fmla="*/ 145426 w 694176"/>
                <a:gd name="connsiteY70" fmla="*/ 32536 h 389395"/>
                <a:gd name="connsiteX71" fmla="*/ 145426 w 694176"/>
                <a:gd name="connsiteY71" fmla="*/ 35759 h 389395"/>
                <a:gd name="connsiteX72" fmla="*/ 145530 w 694176"/>
                <a:gd name="connsiteY72" fmla="*/ 35759 h 389395"/>
                <a:gd name="connsiteX73" fmla="*/ 229625 w 694176"/>
                <a:gd name="connsiteY73" fmla="*/ 71413 h 389395"/>
                <a:gd name="connsiteX74" fmla="*/ 214968 w 694176"/>
                <a:gd name="connsiteY74" fmla="*/ 68815 h 389395"/>
                <a:gd name="connsiteX75" fmla="*/ 204469 w 694176"/>
                <a:gd name="connsiteY75" fmla="*/ 61434 h 389395"/>
                <a:gd name="connsiteX76" fmla="*/ 198128 w 694176"/>
                <a:gd name="connsiteY76" fmla="*/ 50104 h 389395"/>
                <a:gd name="connsiteX77" fmla="*/ 195945 w 694176"/>
                <a:gd name="connsiteY77" fmla="*/ 35655 h 389395"/>
                <a:gd name="connsiteX78" fmla="*/ 195945 w 694176"/>
                <a:gd name="connsiteY78" fmla="*/ 32952 h 389395"/>
                <a:gd name="connsiteX79" fmla="*/ 198440 w 694176"/>
                <a:gd name="connsiteY79" fmla="*/ 19543 h 389395"/>
                <a:gd name="connsiteX80" fmla="*/ 205405 w 694176"/>
                <a:gd name="connsiteY80" fmla="*/ 9148 h 389395"/>
                <a:gd name="connsiteX81" fmla="*/ 216007 w 694176"/>
                <a:gd name="connsiteY81" fmla="*/ 2391 h 389395"/>
                <a:gd name="connsiteX82" fmla="*/ 229521 w 694176"/>
                <a:gd name="connsiteY82" fmla="*/ 0 h 389395"/>
                <a:gd name="connsiteX83" fmla="*/ 243034 w 694176"/>
                <a:gd name="connsiteY83" fmla="*/ 2391 h 389395"/>
                <a:gd name="connsiteX84" fmla="*/ 253637 w 694176"/>
                <a:gd name="connsiteY84" fmla="*/ 9148 h 389395"/>
                <a:gd name="connsiteX85" fmla="*/ 260498 w 694176"/>
                <a:gd name="connsiteY85" fmla="*/ 19543 h 389395"/>
                <a:gd name="connsiteX86" fmla="*/ 262993 w 694176"/>
                <a:gd name="connsiteY86" fmla="*/ 32952 h 389395"/>
                <a:gd name="connsiteX87" fmla="*/ 262993 w 694176"/>
                <a:gd name="connsiteY87" fmla="*/ 35655 h 389395"/>
                <a:gd name="connsiteX88" fmla="*/ 260914 w 694176"/>
                <a:gd name="connsiteY88" fmla="*/ 50104 h 389395"/>
                <a:gd name="connsiteX89" fmla="*/ 254573 w 694176"/>
                <a:gd name="connsiteY89" fmla="*/ 61434 h 389395"/>
                <a:gd name="connsiteX90" fmla="*/ 244074 w 694176"/>
                <a:gd name="connsiteY90" fmla="*/ 68815 h 389395"/>
                <a:gd name="connsiteX91" fmla="*/ 229625 w 694176"/>
                <a:gd name="connsiteY91" fmla="*/ 71413 h 389395"/>
                <a:gd name="connsiteX92" fmla="*/ 229625 w 694176"/>
                <a:gd name="connsiteY92" fmla="*/ 71413 h 389395"/>
                <a:gd name="connsiteX93" fmla="*/ 229625 w 694176"/>
                <a:gd name="connsiteY93" fmla="*/ 10395 h 389395"/>
                <a:gd name="connsiteX94" fmla="*/ 213201 w 694176"/>
                <a:gd name="connsiteY94" fmla="*/ 16528 h 389395"/>
                <a:gd name="connsiteX95" fmla="*/ 207692 w 694176"/>
                <a:gd name="connsiteY95" fmla="*/ 33160 h 389395"/>
                <a:gd name="connsiteX96" fmla="*/ 207692 w 694176"/>
                <a:gd name="connsiteY96" fmla="*/ 35447 h 389395"/>
                <a:gd name="connsiteX97" fmla="*/ 208835 w 694176"/>
                <a:gd name="connsiteY97" fmla="*/ 45530 h 389395"/>
                <a:gd name="connsiteX98" fmla="*/ 212473 w 694176"/>
                <a:gd name="connsiteY98" fmla="*/ 53638 h 389395"/>
                <a:gd name="connsiteX99" fmla="*/ 219230 w 694176"/>
                <a:gd name="connsiteY99" fmla="*/ 59043 h 389395"/>
                <a:gd name="connsiteX100" fmla="*/ 229521 w 694176"/>
                <a:gd name="connsiteY100" fmla="*/ 61018 h 389395"/>
                <a:gd name="connsiteX101" fmla="*/ 240124 w 694176"/>
                <a:gd name="connsiteY101" fmla="*/ 59147 h 389395"/>
                <a:gd name="connsiteX102" fmla="*/ 246881 w 694176"/>
                <a:gd name="connsiteY102" fmla="*/ 53950 h 389395"/>
                <a:gd name="connsiteX103" fmla="*/ 250519 w 694176"/>
                <a:gd name="connsiteY103" fmla="*/ 45842 h 389395"/>
                <a:gd name="connsiteX104" fmla="*/ 251662 w 694176"/>
                <a:gd name="connsiteY104" fmla="*/ 35447 h 389395"/>
                <a:gd name="connsiteX105" fmla="*/ 251662 w 694176"/>
                <a:gd name="connsiteY105" fmla="*/ 33160 h 389395"/>
                <a:gd name="connsiteX106" fmla="*/ 246153 w 694176"/>
                <a:gd name="connsiteY106" fmla="*/ 16528 h 389395"/>
                <a:gd name="connsiteX107" fmla="*/ 229625 w 694176"/>
                <a:gd name="connsiteY107" fmla="*/ 10395 h 389395"/>
                <a:gd name="connsiteX108" fmla="*/ 229625 w 694176"/>
                <a:gd name="connsiteY108" fmla="*/ 10395 h 389395"/>
                <a:gd name="connsiteX109" fmla="*/ 325986 w 694176"/>
                <a:gd name="connsiteY109" fmla="*/ 59771 h 389395"/>
                <a:gd name="connsiteX110" fmla="*/ 332535 w 694176"/>
                <a:gd name="connsiteY110" fmla="*/ 59771 h 389395"/>
                <a:gd name="connsiteX111" fmla="*/ 332535 w 694176"/>
                <a:gd name="connsiteY111" fmla="*/ 84407 h 389395"/>
                <a:gd name="connsiteX112" fmla="*/ 322140 w 694176"/>
                <a:gd name="connsiteY112" fmla="*/ 84407 h 389395"/>
                <a:gd name="connsiteX113" fmla="*/ 322140 w 694176"/>
                <a:gd name="connsiteY113" fmla="*/ 70166 h 389395"/>
                <a:gd name="connsiteX114" fmla="*/ 269750 w 694176"/>
                <a:gd name="connsiteY114" fmla="*/ 70166 h 389395"/>
                <a:gd name="connsiteX115" fmla="*/ 269750 w 694176"/>
                <a:gd name="connsiteY115" fmla="*/ 1143 h 389395"/>
                <a:gd name="connsiteX116" fmla="*/ 280976 w 694176"/>
                <a:gd name="connsiteY116" fmla="*/ 1143 h 389395"/>
                <a:gd name="connsiteX117" fmla="*/ 280976 w 694176"/>
                <a:gd name="connsiteY117" fmla="*/ 59771 h 389395"/>
                <a:gd name="connsiteX118" fmla="*/ 314760 w 694176"/>
                <a:gd name="connsiteY118" fmla="*/ 59771 h 389395"/>
                <a:gd name="connsiteX119" fmla="*/ 314760 w 694176"/>
                <a:gd name="connsiteY119" fmla="*/ 1143 h 389395"/>
                <a:gd name="connsiteX120" fmla="*/ 325986 w 694176"/>
                <a:gd name="connsiteY120" fmla="*/ 1143 h 389395"/>
                <a:gd name="connsiteX121" fmla="*/ 325986 w 694176"/>
                <a:gd name="connsiteY121" fmla="*/ 59771 h 389395"/>
                <a:gd name="connsiteX122" fmla="*/ 325986 w 694176"/>
                <a:gd name="connsiteY122" fmla="*/ 59771 h 389395"/>
                <a:gd name="connsiteX123" fmla="*/ 388564 w 694176"/>
                <a:gd name="connsiteY123" fmla="*/ 70166 h 389395"/>
                <a:gd name="connsiteX124" fmla="*/ 388564 w 694176"/>
                <a:gd name="connsiteY124" fmla="*/ 18503 h 389395"/>
                <a:gd name="connsiteX125" fmla="*/ 354157 w 694176"/>
                <a:gd name="connsiteY125" fmla="*/ 70166 h 389395"/>
                <a:gd name="connsiteX126" fmla="*/ 343242 w 694176"/>
                <a:gd name="connsiteY126" fmla="*/ 70166 h 389395"/>
                <a:gd name="connsiteX127" fmla="*/ 343242 w 694176"/>
                <a:gd name="connsiteY127" fmla="*/ 1143 h 389395"/>
                <a:gd name="connsiteX128" fmla="*/ 354469 w 694176"/>
                <a:gd name="connsiteY128" fmla="*/ 1143 h 389395"/>
                <a:gd name="connsiteX129" fmla="*/ 354469 w 694176"/>
                <a:gd name="connsiteY129" fmla="*/ 52391 h 389395"/>
                <a:gd name="connsiteX130" fmla="*/ 388564 w 694176"/>
                <a:gd name="connsiteY130" fmla="*/ 1143 h 389395"/>
                <a:gd name="connsiteX131" fmla="*/ 399791 w 694176"/>
                <a:gd name="connsiteY131" fmla="*/ 1143 h 389395"/>
                <a:gd name="connsiteX132" fmla="*/ 399791 w 694176"/>
                <a:gd name="connsiteY132" fmla="*/ 70166 h 389395"/>
                <a:gd name="connsiteX133" fmla="*/ 388564 w 694176"/>
                <a:gd name="connsiteY133" fmla="*/ 70166 h 389395"/>
                <a:gd name="connsiteX134" fmla="*/ 388564 w 694176"/>
                <a:gd name="connsiteY134" fmla="*/ 70166 h 389395"/>
                <a:gd name="connsiteX135" fmla="*/ 430144 w 694176"/>
                <a:gd name="connsiteY135" fmla="*/ 40748 h 389395"/>
                <a:gd name="connsiteX136" fmla="*/ 450934 w 694176"/>
                <a:gd name="connsiteY136" fmla="*/ 40748 h 389395"/>
                <a:gd name="connsiteX137" fmla="*/ 441890 w 694176"/>
                <a:gd name="connsiteY137" fmla="*/ 17567 h 389395"/>
                <a:gd name="connsiteX138" fmla="*/ 440331 w 694176"/>
                <a:gd name="connsiteY138" fmla="*/ 9771 h 389395"/>
                <a:gd name="connsiteX139" fmla="*/ 438772 w 694176"/>
                <a:gd name="connsiteY139" fmla="*/ 17567 h 389395"/>
                <a:gd name="connsiteX140" fmla="*/ 430144 w 694176"/>
                <a:gd name="connsiteY140" fmla="*/ 40748 h 389395"/>
                <a:gd name="connsiteX141" fmla="*/ 430144 w 694176"/>
                <a:gd name="connsiteY141" fmla="*/ 40748 h 389395"/>
                <a:gd name="connsiteX142" fmla="*/ 426714 w 694176"/>
                <a:gd name="connsiteY142" fmla="*/ 50520 h 389395"/>
                <a:gd name="connsiteX143" fmla="*/ 419437 w 694176"/>
                <a:gd name="connsiteY143" fmla="*/ 70166 h 389395"/>
                <a:gd name="connsiteX144" fmla="*/ 407587 w 694176"/>
                <a:gd name="connsiteY144" fmla="*/ 70166 h 389395"/>
                <a:gd name="connsiteX145" fmla="*/ 433366 w 694176"/>
                <a:gd name="connsiteY145" fmla="*/ 1143 h 389395"/>
                <a:gd name="connsiteX146" fmla="*/ 446776 w 694176"/>
                <a:gd name="connsiteY146" fmla="*/ 1143 h 389395"/>
                <a:gd name="connsiteX147" fmla="*/ 473803 w 694176"/>
                <a:gd name="connsiteY147" fmla="*/ 70166 h 389395"/>
                <a:gd name="connsiteX148" fmla="*/ 462160 w 694176"/>
                <a:gd name="connsiteY148" fmla="*/ 70166 h 389395"/>
                <a:gd name="connsiteX149" fmla="*/ 454468 w 694176"/>
                <a:gd name="connsiteY149" fmla="*/ 50520 h 389395"/>
                <a:gd name="connsiteX150" fmla="*/ 426714 w 694176"/>
                <a:gd name="connsiteY150" fmla="*/ 50520 h 389395"/>
                <a:gd name="connsiteX151" fmla="*/ 426714 w 694176"/>
                <a:gd name="connsiteY151" fmla="*/ 50520 h 389395"/>
                <a:gd name="connsiteX152" fmla="*/ 534509 w 694176"/>
                <a:gd name="connsiteY152" fmla="*/ 59771 h 389395"/>
                <a:gd name="connsiteX153" fmla="*/ 541058 w 694176"/>
                <a:gd name="connsiteY153" fmla="*/ 59771 h 389395"/>
                <a:gd name="connsiteX154" fmla="*/ 541058 w 694176"/>
                <a:gd name="connsiteY154" fmla="*/ 84407 h 389395"/>
                <a:gd name="connsiteX155" fmla="*/ 530663 w 694176"/>
                <a:gd name="connsiteY155" fmla="*/ 84407 h 389395"/>
                <a:gd name="connsiteX156" fmla="*/ 530663 w 694176"/>
                <a:gd name="connsiteY156" fmla="*/ 70166 h 389395"/>
                <a:gd name="connsiteX157" fmla="*/ 478273 w 694176"/>
                <a:gd name="connsiteY157" fmla="*/ 70166 h 389395"/>
                <a:gd name="connsiteX158" fmla="*/ 478273 w 694176"/>
                <a:gd name="connsiteY158" fmla="*/ 1143 h 389395"/>
                <a:gd name="connsiteX159" fmla="*/ 489499 w 694176"/>
                <a:gd name="connsiteY159" fmla="*/ 1143 h 389395"/>
                <a:gd name="connsiteX160" fmla="*/ 489499 w 694176"/>
                <a:gd name="connsiteY160" fmla="*/ 59771 h 389395"/>
                <a:gd name="connsiteX161" fmla="*/ 523283 w 694176"/>
                <a:gd name="connsiteY161" fmla="*/ 59771 h 389395"/>
                <a:gd name="connsiteX162" fmla="*/ 523283 w 694176"/>
                <a:gd name="connsiteY162" fmla="*/ 1143 h 389395"/>
                <a:gd name="connsiteX163" fmla="*/ 534509 w 694176"/>
                <a:gd name="connsiteY163" fmla="*/ 1143 h 389395"/>
                <a:gd name="connsiteX164" fmla="*/ 534509 w 694176"/>
                <a:gd name="connsiteY164" fmla="*/ 59771 h 389395"/>
                <a:gd name="connsiteX165" fmla="*/ 534509 w 694176"/>
                <a:gd name="connsiteY165" fmla="*/ 59771 h 389395"/>
                <a:gd name="connsiteX166" fmla="*/ 597191 w 694176"/>
                <a:gd name="connsiteY166" fmla="*/ 70166 h 389395"/>
                <a:gd name="connsiteX167" fmla="*/ 597191 w 694176"/>
                <a:gd name="connsiteY167" fmla="*/ 18503 h 389395"/>
                <a:gd name="connsiteX168" fmla="*/ 562784 w 694176"/>
                <a:gd name="connsiteY168" fmla="*/ 70166 h 389395"/>
                <a:gd name="connsiteX169" fmla="*/ 551869 w 694176"/>
                <a:gd name="connsiteY169" fmla="*/ 70166 h 389395"/>
                <a:gd name="connsiteX170" fmla="*/ 551869 w 694176"/>
                <a:gd name="connsiteY170" fmla="*/ 1143 h 389395"/>
                <a:gd name="connsiteX171" fmla="*/ 563096 w 694176"/>
                <a:gd name="connsiteY171" fmla="*/ 1143 h 389395"/>
                <a:gd name="connsiteX172" fmla="*/ 563096 w 694176"/>
                <a:gd name="connsiteY172" fmla="*/ 52391 h 389395"/>
                <a:gd name="connsiteX173" fmla="*/ 597191 w 694176"/>
                <a:gd name="connsiteY173" fmla="*/ 1143 h 389395"/>
                <a:gd name="connsiteX174" fmla="*/ 608418 w 694176"/>
                <a:gd name="connsiteY174" fmla="*/ 1143 h 389395"/>
                <a:gd name="connsiteX175" fmla="*/ 608418 w 694176"/>
                <a:gd name="connsiteY175" fmla="*/ 70166 h 389395"/>
                <a:gd name="connsiteX176" fmla="*/ 597191 w 694176"/>
                <a:gd name="connsiteY176" fmla="*/ 70166 h 389395"/>
                <a:gd name="connsiteX177" fmla="*/ 597191 w 694176"/>
                <a:gd name="connsiteY177" fmla="*/ 70166 h 389395"/>
                <a:gd name="connsiteX178" fmla="*/ 634717 w 694176"/>
                <a:gd name="connsiteY178" fmla="*/ 65176 h 389395"/>
                <a:gd name="connsiteX179" fmla="*/ 630143 w 694176"/>
                <a:gd name="connsiteY179" fmla="*/ 69438 h 389395"/>
                <a:gd name="connsiteX180" fmla="*/ 624218 w 694176"/>
                <a:gd name="connsiteY180" fmla="*/ 71413 h 389395"/>
                <a:gd name="connsiteX181" fmla="*/ 621307 w 694176"/>
                <a:gd name="connsiteY181" fmla="*/ 71102 h 389395"/>
                <a:gd name="connsiteX182" fmla="*/ 618501 w 694176"/>
                <a:gd name="connsiteY182" fmla="*/ 70270 h 389395"/>
                <a:gd name="connsiteX183" fmla="*/ 618501 w 694176"/>
                <a:gd name="connsiteY183" fmla="*/ 64137 h 389395"/>
                <a:gd name="connsiteX184" fmla="*/ 622451 w 694176"/>
                <a:gd name="connsiteY184" fmla="*/ 63513 h 389395"/>
                <a:gd name="connsiteX185" fmla="*/ 625465 w 694176"/>
                <a:gd name="connsiteY185" fmla="*/ 60915 h 389395"/>
                <a:gd name="connsiteX186" fmla="*/ 641889 w 694176"/>
                <a:gd name="connsiteY186" fmla="*/ 40852 h 389395"/>
                <a:gd name="connsiteX187" fmla="*/ 627337 w 694176"/>
                <a:gd name="connsiteY187" fmla="*/ 35135 h 389395"/>
                <a:gd name="connsiteX188" fmla="*/ 621827 w 694176"/>
                <a:gd name="connsiteY188" fmla="*/ 20582 h 389395"/>
                <a:gd name="connsiteX189" fmla="*/ 623594 w 694176"/>
                <a:gd name="connsiteY189" fmla="*/ 11850 h 389395"/>
                <a:gd name="connsiteX190" fmla="*/ 628480 w 694176"/>
                <a:gd name="connsiteY190" fmla="*/ 5925 h 389395"/>
                <a:gd name="connsiteX191" fmla="*/ 635652 w 694176"/>
                <a:gd name="connsiteY191" fmla="*/ 2495 h 389395"/>
                <a:gd name="connsiteX192" fmla="*/ 644280 w 694176"/>
                <a:gd name="connsiteY192" fmla="*/ 1351 h 389395"/>
                <a:gd name="connsiteX193" fmla="*/ 676609 w 694176"/>
                <a:gd name="connsiteY193" fmla="*/ 1351 h 389395"/>
                <a:gd name="connsiteX194" fmla="*/ 676609 w 694176"/>
                <a:gd name="connsiteY194" fmla="*/ 70374 h 389395"/>
                <a:gd name="connsiteX195" fmla="*/ 665278 w 694176"/>
                <a:gd name="connsiteY195" fmla="*/ 70374 h 389395"/>
                <a:gd name="connsiteX196" fmla="*/ 665278 w 694176"/>
                <a:gd name="connsiteY196" fmla="*/ 41060 h 389395"/>
                <a:gd name="connsiteX197" fmla="*/ 658937 w 694176"/>
                <a:gd name="connsiteY197" fmla="*/ 41060 h 389395"/>
                <a:gd name="connsiteX198" fmla="*/ 655507 w 694176"/>
                <a:gd name="connsiteY198" fmla="*/ 41684 h 389395"/>
                <a:gd name="connsiteX199" fmla="*/ 652700 w 694176"/>
                <a:gd name="connsiteY199" fmla="*/ 43763 h 389395"/>
                <a:gd name="connsiteX200" fmla="*/ 634717 w 694176"/>
                <a:gd name="connsiteY200" fmla="*/ 65176 h 389395"/>
                <a:gd name="connsiteX201" fmla="*/ 634717 w 694176"/>
                <a:gd name="connsiteY201" fmla="*/ 65176 h 389395"/>
                <a:gd name="connsiteX202" fmla="*/ 665070 w 694176"/>
                <a:gd name="connsiteY202" fmla="*/ 11538 h 389395"/>
                <a:gd name="connsiteX203" fmla="*/ 644384 w 694176"/>
                <a:gd name="connsiteY203" fmla="*/ 11538 h 389395"/>
                <a:gd name="connsiteX204" fmla="*/ 635860 w 694176"/>
                <a:gd name="connsiteY204" fmla="*/ 13306 h 389395"/>
                <a:gd name="connsiteX205" fmla="*/ 632846 w 694176"/>
                <a:gd name="connsiteY205" fmla="*/ 20374 h 389395"/>
                <a:gd name="connsiteX206" fmla="*/ 635652 w 694176"/>
                <a:gd name="connsiteY206" fmla="*/ 28274 h 389395"/>
                <a:gd name="connsiteX207" fmla="*/ 644384 w 694176"/>
                <a:gd name="connsiteY207" fmla="*/ 30457 h 389395"/>
                <a:gd name="connsiteX208" fmla="*/ 665070 w 694176"/>
                <a:gd name="connsiteY208" fmla="*/ 30457 h 389395"/>
                <a:gd name="connsiteX209" fmla="*/ 665070 w 694176"/>
                <a:gd name="connsiteY209" fmla="*/ 11538 h 389395"/>
                <a:gd name="connsiteX210" fmla="*/ 665070 w 694176"/>
                <a:gd name="connsiteY210" fmla="*/ 11538 h 389395"/>
                <a:gd name="connsiteX211" fmla="*/ 4366 w 694176"/>
                <a:gd name="connsiteY211" fmla="*/ 176195 h 389395"/>
                <a:gd name="connsiteX212" fmla="*/ 4366 w 694176"/>
                <a:gd name="connsiteY212" fmla="*/ 107172 h 389395"/>
                <a:gd name="connsiteX213" fmla="*/ 38565 w 694176"/>
                <a:gd name="connsiteY213" fmla="*/ 107172 h 389395"/>
                <a:gd name="connsiteX214" fmla="*/ 47193 w 694176"/>
                <a:gd name="connsiteY214" fmla="*/ 108731 h 389395"/>
                <a:gd name="connsiteX215" fmla="*/ 53430 w 694176"/>
                <a:gd name="connsiteY215" fmla="*/ 113201 h 389395"/>
                <a:gd name="connsiteX216" fmla="*/ 57172 w 694176"/>
                <a:gd name="connsiteY216" fmla="*/ 119958 h 389395"/>
                <a:gd name="connsiteX217" fmla="*/ 58420 w 694176"/>
                <a:gd name="connsiteY217" fmla="*/ 128690 h 389395"/>
                <a:gd name="connsiteX218" fmla="*/ 57172 w 694176"/>
                <a:gd name="connsiteY218" fmla="*/ 137629 h 389395"/>
                <a:gd name="connsiteX219" fmla="*/ 53534 w 694176"/>
                <a:gd name="connsiteY219" fmla="*/ 144802 h 389395"/>
                <a:gd name="connsiteX220" fmla="*/ 47297 w 694176"/>
                <a:gd name="connsiteY220" fmla="*/ 149584 h 389395"/>
                <a:gd name="connsiteX221" fmla="*/ 38461 w 694176"/>
                <a:gd name="connsiteY221" fmla="*/ 151351 h 389395"/>
                <a:gd name="connsiteX222" fmla="*/ 15488 w 694176"/>
                <a:gd name="connsiteY222" fmla="*/ 151351 h 389395"/>
                <a:gd name="connsiteX223" fmla="*/ 15488 w 694176"/>
                <a:gd name="connsiteY223" fmla="*/ 176299 h 389395"/>
                <a:gd name="connsiteX224" fmla="*/ 4366 w 694176"/>
                <a:gd name="connsiteY224" fmla="*/ 176299 h 389395"/>
                <a:gd name="connsiteX225" fmla="*/ 4366 w 694176"/>
                <a:gd name="connsiteY225" fmla="*/ 176195 h 389395"/>
                <a:gd name="connsiteX226" fmla="*/ 15592 w 694176"/>
                <a:gd name="connsiteY226" fmla="*/ 117463 h 389395"/>
                <a:gd name="connsiteX227" fmla="*/ 15592 w 694176"/>
                <a:gd name="connsiteY227" fmla="*/ 140748 h 389395"/>
                <a:gd name="connsiteX228" fmla="*/ 34719 w 694176"/>
                <a:gd name="connsiteY228" fmla="*/ 140748 h 389395"/>
                <a:gd name="connsiteX229" fmla="*/ 44283 w 694176"/>
                <a:gd name="connsiteY229" fmla="*/ 137837 h 389395"/>
                <a:gd name="connsiteX230" fmla="*/ 47297 w 694176"/>
                <a:gd name="connsiteY230" fmla="*/ 128690 h 389395"/>
                <a:gd name="connsiteX231" fmla="*/ 44075 w 694176"/>
                <a:gd name="connsiteY231" fmla="*/ 120166 h 389395"/>
                <a:gd name="connsiteX232" fmla="*/ 34719 w 694176"/>
                <a:gd name="connsiteY232" fmla="*/ 117567 h 389395"/>
                <a:gd name="connsiteX233" fmla="*/ 15592 w 694176"/>
                <a:gd name="connsiteY233" fmla="*/ 117567 h 389395"/>
                <a:gd name="connsiteX234" fmla="*/ 15592 w 694176"/>
                <a:gd name="connsiteY234" fmla="*/ 117463 h 389395"/>
                <a:gd name="connsiteX235" fmla="*/ 83264 w 694176"/>
                <a:gd name="connsiteY235" fmla="*/ 146777 h 389395"/>
                <a:gd name="connsiteX236" fmla="*/ 104054 w 694176"/>
                <a:gd name="connsiteY236" fmla="*/ 146777 h 389395"/>
                <a:gd name="connsiteX237" fmla="*/ 95010 w 694176"/>
                <a:gd name="connsiteY237" fmla="*/ 123596 h 389395"/>
                <a:gd name="connsiteX238" fmla="*/ 93451 w 694176"/>
                <a:gd name="connsiteY238" fmla="*/ 115800 h 389395"/>
                <a:gd name="connsiteX239" fmla="*/ 91892 w 694176"/>
                <a:gd name="connsiteY239" fmla="*/ 123596 h 389395"/>
                <a:gd name="connsiteX240" fmla="*/ 83264 w 694176"/>
                <a:gd name="connsiteY240" fmla="*/ 146777 h 389395"/>
                <a:gd name="connsiteX241" fmla="*/ 83264 w 694176"/>
                <a:gd name="connsiteY241" fmla="*/ 146777 h 389395"/>
                <a:gd name="connsiteX242" fmla="*/ 79937 w 694176"/>
                <a:gd name="connsiteY242" fmla="*/ 156548 h 389395"/>
                <a:gd name="connsiteX243" fmla="*/ 72661 w 694176"/>
                <a:gd name="connsiteY243" fmla="*/ 176195 h 389395"/>
                <a:gd name="connsiteX244" fmla="*/ 60811 w 694176"/>
                <a:gd name="connsiteY244" fmla="*/ 176195 h 389395"/>
                <a:gd name="connsiteX245" fmla="*/ 86590 w 694176"/>
                <a:gd name="connsiteY245" fmla="*/ 107172 h 389395"/>
                <a:gd name="connsiteX246" fmla="*/ 100000 w 694176"/>
                <a:gd name="connsiteY246" fmla="*/ 107172 h 389395"/>
                <a:gd name="connsiteX247" fmla="*/ 127027 w 694176"/>
                <a:gd name="connsiteY247" fmla="*/ 176195 h 389395"/>
                <a:gd name="connsiteX248" fmla="*/ 115384 w 694176"/>
                <a:gd name="connsiteY248" fmla="*/ 176195 h 389395"/>
                <a:gd name="connsiteX249" fmla="*/ 107692 w 694176"/>
                <a:gd name="connsiteY249" fmla="*/ 156548 h 389395"/>
                <a:gd name="connsiteX250" fmla="*/ 79937 w 694176"/>
                <a:gd name="connsiteY250" fmla="*/ 156548 h 389395"/>
                <a:gd name="connsiteX251" fmla="*/ 79937 w 694176"/>
                <a:gd name="connsiteY251" fmla="*/ 156548 h 389395"/>
                <a:gd name="connsiteX252" fmla="*/ 177546 w 694176"/>
                <a:gd name="connsiteY252" fmla="*/ 156029 h 389395"/>
                <a:gd name="connsiteX253" fmla="*/ 175571 w 694176"/>
                <a:gd name="connsiteY253" fmla="*/ 166112 h 389395"/>
                <a:gd name="connsiteX254" fmla="*/ 170374 w 694176"/>
                <a:gd name="connsiteY254" fmla="*/ 172764 h 389395"/>
                <a:gd name="connsiteX255" fmla="*/ 163097 w 694176"/>
                <a:gd name="connsiteY255" fmla="*/ 176299 h 389395"/>
                <a:gd name="connsiteX256" fmla="*/ 154885 w 694176"/>
                <a:gd name="connsiteY256" fmla="*/ 177442 h 389395"/>
                <a:gd name="connsiteX257" fmla="*/ 147193 w 694176"/>
                <a:gd name="connsiteY257" fmla="*/ 176922 h 389395"/>
                <a:gd name="connsiteX258" fmla="*/ 141164 w 694176"/>
                <a:gd name="connsiteY258" fmla="*/ 175155 h 389395"/>
                <a:gd name="connsiteX259" fmla="*/ 136382 w 694176"/>
                <a:gd name="connsiteY259" fmla="*/ 171933 h 389395"/>
                <a:gd name="connsiteX260" fmla="*/ 132328 w 694176"/>
                <a:gd name="connsiteY260" fmla="*/ 167047 h 389395"/>
                <a:gd name="connsiteX261" fmla="*/ 139397 w 694176"/>
                <a:gd name="connsiteY261" fmla="*/ 160083 h 389395"/>
                <a:gd name="connsiteX262" fmla="*/ 145322 w 694176"/>
                <a:gd name="connsiteY262" fmla="*/ 165488 h 389395"/>
                <a:gd name="connsiteX263" fmla="*/ 153222 w 694176"/>
                <a:gd name="connsiteY263" fmla="*/ 166943 h 389395"/>
                <a:gd name="connsiteX264" fmla="*/ 163097 w 694176"/>
                <a:gd name="connsiteY264" fmla="*/ 164033 h 389395"/>
                <a:gd name="connsiteX265" fmla="*/ 166631 w 694176"/>
                <a:gd name="connsiteY265" fmla="*/ 155821 h 389395"/>
                <a:gd name="connsiteX266" fmla="*/ 165488 w 694176"/>
                <a:gd name="connsiteY266" fmla="*/ 150207 h 389395"/>
                <a:gd name="connsiteX267" fmla="*/ 162369 w 694176"/>
                <a:gd name="connsiteY267" fmla="*/ 146985 h 389395"/>
                <a:gd name="connsiteX268" fmla="*/ 157796 w 694176"/>
                <a:gd name="connsiteY268" fmla="*/ 145530 h 389395"/>
                <a:gd name="connsiteX269" fmla="*/ 152078 w 694176"/>
                <a:gd name="connsiteY269" fmla="*/ 145218 h 389395"/>
                <a:gd name="connsiteX270" fmla="*/ 146881 w 694176"/>
                <a:gd name="connsiteY270" fmla="*/ 145218 h 389395"/>
                <a:gd name="connsiteX271" fmla="*/ 146881 w 694176"/>
                <a:gd name="connsiteY271" fmla="*/ 135031 h 389395"/>
                <a:gd name="connsiteX272" fmla="*/ 152390 w 694176"/>
                <a:gd name="connsiteY272" fmla="*/ 135031 h 389395"/>
                <a:gd name="connsiteX273" fmla="*/ 160810 w 694176"/>
                <a:gd name="connsiteY273" fmla="*/ 132640 h 389395"/>
                <a:gd name="connsiteX274" fmla="*/ 164241 w 694176"/>
                <a:gd name="connsiteY274" fmla="*/ 124844 h 389395"/>
                <a:gd name="connsiteX275" fmla="*/ 161434 w 694176"/>
                <a:gd name="connsiteY275" fmla="*/ 118503 h 389395"/>
                <a:gd name="connsiteX276" fmla="*/ 153950 w 694176"/>
                <a:gd name="connsiteY276" fmla="*/ 116424 h 389395"/>
                <a:gd name="connsiteX277" fmla="*/ 150207 w 694176"/>
                <a:gd name="connsiteY277" fmla="*/ 116632 h 389395"/>
                <a:gd name="connsiteX278" fmla="*/ 147297 w 694176"/>
                <a:gd name="connsiteY278" fmla="*/ 117463 h 389395"/>
                <a:gd name="connsiteX279" fmla="*/ 144698 w 694176"/>
                <a:gd name="connsiteY279" fmla="*/ 119126 h 389395"/>
                <a:gd name="connsiteX280" fmla="*/ 142099 w 694176"/>
                <a:gd name="connsiteY280" fmla="*/ 121829 h 389395"/>
                <a:gd name="connsiteX281" fmla="*/ 133575 w 694176"/>
                <a:gd name="connsiteY281" fmla="*/ 116216 h 389395"/>
                <a:gd name="connsiteX282" fmla="*/ 142515 w 694176"/>
                <a:gd name="connsiteY282" fmla="*/ 108108 h 389395"/>
                <a:gd name="connsiteX283" fmla="*/ 154573 w 694176"/>
                <a:gd name="connsiteY283" fmla="*/ 105821 h 389395"/>
                <a:gd name="connsiteX284" fmla="*/ 170062 w 694176"/>
                <a:gd name="connsiteY284" fmla="*/ 110706 h 389395"/>
                <a:gd name="connsiteX285" fmla="*/ 175571 w 694176"/>
                <a:gd name="connsiteY285" fmla="*/ 124428 h 389395"/>
                <a:gd name="connsiteX286" fmla="*/ 175051 w 694176"/>
                <a:gd name="connsiteY286" fmla="*/ 128690 h 389395"/>
                <a:gd name="connsiteX287" fmla="*/ 173492 w 694176"/>
                <a:gd name="connsiteY287" fmla="*/ 133160 h 389395"/>
                <a:gd name="connsiteX288" fmla="*/ 171205 w 694176"/>
                <a:gd name="connsiteY288" fmla="*/ 137110 h 389395"/>
                <a:gd name="connsiteX289" fmla="*/ 168295 w 694176"/>
                <a:gd name="connsiteY289" fmla="*/ 139708 h 389395"/>
                <a:gd name="connsiteX290" fmla="*/ 175571 w 694176"/>
                <a:gd name="connsiteY290" fmla="*/ 145530 h 389395"/>
                <a:gd name="connsiteX291" fmla="*/ 177546 w 694176"/>
                <a:gd name="connsiteY291" fmla="*/ 156029 h 389395"/>
                <a:gd name="connsiteX292" fmla="*/ 177546 w 694176"/>
                <a:gd name="connsiteY292" fmla="*/ 156029 h 389395"/>
                <a:gd name="connsiteX293" fmla="*/ 216111 w 694176"/>
                <a:gd name="connsiteY293" fmla="*/ 135031 h 389395"/>
                <a:gd name="connsiteX294" fmla="*/ 222972 w 694176"/>
                <a:gd name="connsiteY294" fmla="*/ 132744 h 389395"/>
                <a:gd name="connsiteX295" fmla="*/ 225571 w 694176"/>
                <a:gd name="connsiteY295" fmla="*/ 124948 h 389395"/>
                <a:gd name="connsiteX296" fmla="*/ 223076 w 694176"/>
                <a:gd name="connsiteY296" fmla="*/ 119022 h 389395"/>
                <a:gd name="connsiteX297" fmla="*/ 216319 w 694176"/>
                <a:gd name="connsiteY297" fmla="*/ 117567 h 389395"/>
                <a:gd name="connsiteX298" fmla="*/ 198336 w 694176"/>
                <a:gd name="connsiteY298" fmla="*/ 117567 h 389395"/>
                <a:gd name="connsiteX299" fmla="*/ 198336 w 694176"/>
                <a:gd name="connsiteY299" fmla="*/ 135031 h 389395"/>
                <a:gd name="connsiteX300" fmla="*/ 216111 w 694176"/>
                <a:gd name="connsiteY300" fmla="*/ 135031 h 389395"/>
                <a:gd name="connsiteX301" fmla="*/ 216111 w 694176"/>
                <a:gd name="connsiteY301" fmla="*/ 135031 h 389395"/>
                <a:gd name="connsiteX302" fmla="*/ 198440 w 694176"/>
                <a:gd name="connsiteY302" fmla="*/ 145530 h 389395"/>
                <a:gd name="connsiteX303" fmla="*/ 198440 w 694176"/>
                <a:gd name="connsiteY303" fmla="*/ 165800 h 389395"/>
                <a:gd name="connsiteX304" fmla="*/ 218606 w 694176"/>
                <a:gd name="connsiteY304" fmla="*/ 165800 h 389395"/>
                <a:gd name="connsiteX305" fmla="*/ 227754 w 694176"/>
                <a:gd name="connsiteY305" fmla="*/ 162993 h 389395"/>
                <a:gd name="connsiteX306" fmla="*/ 230664 w 694176"/>
                <a:gd name="connsiteY306" fmla="*/ 155301 h 389395"/>
                <a:gd name="connsiteX307" fmla="*/ 227858 w 694176"/>
                <a:gd name="connsiteY307" fmla="*/ 147713 h 389395"/>
                <a:gd name="connsiteX308" fmla="*/ 219022 w 694176"/>
                <a:gd name="connsiteY308" fmla="*/ 145426 h 389395"/>
                <a:gd name="connsiteX309" fmla="*/ 198440 w 694176"/>
                <a:gd name="connsiteY309" fmla="*/ 145426 h 389395"/>
                <a:gd name="connsiteX310" fmla="*/ 198440 w 694176"/>
                <a:gd name="connsiteY310" fmla="*/ 145530 h 389395"/>
                <a:gd name="connsiteX311" fmla="*/ 230560 w 694176"/>
                <a:gd name="connsiteY311" fmla="*/ 139501 h 389395"/>
                <a:gd name="connsiteX312" fmla="*/ 238773 w 694176"/>
                <a:gd name="connsiteY312" fmla="*/ 146257 h 389395"/>
                <a:gd name="connsiteX313" fmla="*/ 241579 w 694176"/>
                <a:gd name="connsiteY313" fmla="*/ 156444 h 389395"/>
                <a:gd name="connsiteX314" fmla="*/ 239812 w 694176"/>
                <a:gd name="connsiteY314" fmla="*/ 165384 h 389395"/>
                <a:gd name="connsiteX315" fmla="*/ 234926 w 694176"/>
                <a:gd name="connsiteY315" fmla="*/ 171517 h 389395"/>
                <a:gd name="connsiteX316" fmla="*/ 227650 w 694176"/>
                <a:gd name="connsiteY316" fmla="*/ 175051 h 389395"/>
                <a:gd name="connsiteX317" fmla="*/ 218710 w 694176"/>
                <a:gd name="connsiteY317" fmla="*/ 176195 h 389395"/>
                <a:gd name="connsiteX318" fmla="*/ 187213 w 694176"/>
                <a:gd name="connsiteY318" fmla="*/ 176195 h 389395"/>
                <a:gd name="connsiteX319" fmla="*/ 187213 w 694176"/>
                <a:gd name="connsiteY319" fmla="*/ 107172 h 389395"/>
                <a:gd name="connsiteX320" fmla="*/ 217255 w 694176"/>
                <a:gd name="connsiteY320" fmla="*/ 107172 h 389395"/>
                <a:gd name="connsiteX321" fmla="*/ 225259 w 694176"/>
                <a:gd name="connsiteY321" fmla="*/ 108212 h 389395"/>
                <a:gd name="connsiteX322" fmla="*/ 231600 w 694176"/>
                <a:gd name="connsiteY322" fmla="*/ 111434 h 389395"/>
                <a:gd name="connsiteX323" fmla="*/ 235758 w 694176"/>
                <a:gd name="connsiteY323" fmla="*/ 117047 h 389395"/>
                <a:gd name="connsiteX324" fmla="*/ 237213 w 694176"/>
                <a:gd name="connsiteY324" fmla="*/ 125052 h 389395"/>
                <a:gd name="connsiteX325" fmla="*/ 230456 w 694176"/>
                <a:gd name="connsiteY325" fmla="*/ 138981 h 389395"/>
                <a:gd name="connsiteX326" fmla="*/ 230456 w 694176"/>
                <a:gd name="connsiteY326" fmla="*/ 139501 h 389395"/>
                <a:gd name="connsiteX327" fmla="*/ 230560 w 694176"/>
                <a:gd name="connsiteY327" fmla="*/ 139501 h 389395"/>
                <a:gd name="connsiteX328" fmla="*/ 296569 w 694176"/>
                <a:gd name="connsiteY328" fmla="*/ 176195 h 389395"/>
                <a:gd name="connsiteX329" fmla="*/ 296569 w 694176"/>
                <a:gd name="connsiteY329" fmla="*/ 124532 h 389395"/>
                <a:gd name="connsiteX330" fmla="*/ 262161 w 694176"/>
                <a:gd name="connsiteY330" fmla="*/ 176195 h 389395"/>
                <a:gd name="connsiteX331" fmla="*/ 251246 w 694176"/>
                <a:gd name="connsiteY331" fmla="*/ 176195 h 389395"/>
                <a:gd name="connsiteX332" fmla="*/ 251246 w 694176"/>
                <a:gd name="connsiteY332" fmla="*/ 107172 h 389395"/>
                <a:gd name="connsiteX333" fmla="*/ 262473 w 694176"/>
                <a:gd name="connsiteY333" fmla="*/ 107172 h 389395"/>
                <a:gd name="connsiteX334" fmla="*/ 262473 w 694176"/>
                <a:gd name="connsiteY334" fmla="*/ 158419 h 389395"/>
                <a:gd name="connsiteX335" fmla="*/ 296569 w 694176"/>
                <a:gd name="connsiteY335" fmla="*/ 107172 h 389395"/>
                <a:gd name="connsiteX336" fmla="*/ 307795 w 694176"/>
                <a:gd name="connsiteY336" fmla="*/ 107172 h 389395"/>
                <a:gd name="connsiteX337" fmla="*/ 307795 w 694176"/>
                <a:gd name="connsiteY337" fmla="*/ 176195 h 389395"/>
                <a:gd name="connsiteX338" fmla="*/ 296569 w 694176"/>
                <a:gd name="connsiteY338" fmla="*/ 176195 h 389395"/>
                <a:gd name="connsiteX339" fmla="*/ 296569 w 694176"/>
                <a:gd name="connsiteY339" fmla="*/ 176195 h 389395"/>
                <a:gd name="connsiteX340" fmla="*/ 348543 w 694176"/>
                <a:gd name="connsiteY340" fmla="*/ 117567 h 389395"/>
                <a:gd name="connsiteX341" fmla="*/ 348543 w 694176"/>
                <a:gd name="connsiteY341" fmla="*/ 176195 h 389395"/>
                <a:gd name="connsiteX342" fmla="*/ 337317 w 694176"/>
                <a:gd name="connsiteY342" fmla="*/ 176195 h 389395"/>
                <a:gd name="connsiteX343" fmla="*/ 337317 w 694176"/>
                <a:gd name="connsiteY343" fmla="*/ 117567 h 389395"/>
                <a:gd name="connsiteX344" fmla="*/ 315487 w 694176"/>
                <a:gd name="connsiteY344" fmla="*/ 117567 h 389395"/>
                <a:gd name="connsiteX345" fmla="*/ 315487 w 694176"/>
                <a:gd name="connsiteY345" fmla="*/ 107172 h 389395"/>
                <a:gd name="connsiteX346" fmla="*/ 371516 w 694176"/>
                <a:gd name="connsiteY346" fmla="*/ 107172 h 389395"/>
                <a:gd name="connsiteX347" fmla="*/ 368190 w 694176"/>
                <a:gd name="connsiteY347" fmla="*/ 117567 h 389395"/>
                <a:gd name="connsiteX348" fmla="*/ 348543 w 694176"/>
                <a:gd name="connsiteY348" fmla="*/ 117567 h 389395"/>
                <a:gd name="connsiteX349" fmla="*/ 348543 w 694176"/>
                <a:gd name="connsiteY349" fmla="*/ 117567 h 389395"/>
                <a:gd name="connsiteX350" fmla="*/ 424011 w 694176"/>
                <a:gd name="connsiteY350" fmla="*/ 176195 h 389395"/>
                <a:gd name="connsiteX351" fmla="*/ 424011 w 694176"/>
                <a:gd name="connsiteY351" fmla="*/ 124532 h 389395"/>
                <a:gd name="connsiteX352" fmla="*/ 389603 w 694176"/>
                <a:gd name="connsiteY352" fmla="*/ 176195 h 389395"/>
                <a:gd name="connsiteX353" fmla="*/ 378689 w 694176"/>
                <a:gd name="connsiteY353" fmla="*/ 176195 h 389395"/>
                <a:gd name="connsiteX354" fmla="*/ 378689 w 694176"/>
                <a:gd name="connsiteY354" fmla="*/ 107172 h 389395"/>
                <a:gd name="connsiteX355" fmla="*/ 389915 w 694176"/>
                <a:gd name="connsiteY355" fmla="*/ 107172 h 389395"/>
                <a:gd name="connsiteX356" fmla="*/ 389915 w 694176"/>
                <a:gd name="connsiteY356" fmla="*/ 158419 h 389395"/>
                <a:gd name="connsiteX357" fmla="*/ 424011 w 694176"/>
                <a:gd name="connsiteY357" fmla="*/ 107172 h 389395"/>
                <a:gd name="connsiteX358" fmla="*/ 435237 w 694176"/>
                <a:gd name="connsiteY358" fmla="*/ 107172 h 389395"/>
                <a:gd name="connsiteX359" fmla="*/ 435237 w 694176"/>
                <a:gd name="connsiteY359" fmla="*/ 176195 h 389395"/>
                <a:gd name="connsiteX360" fmla="*/ 424011 w 694176"/>
                <a:gd name="connsiteY360" fmla="*/ 176195 h 389395"/>
                <a:gd name="connsiteX361" fmla="*/ 424011 w 694176"/>
                <a:gd name="connsiteY361" fmla="*/ 176195 h 389395"/>
                <a:gd name="connsiteX362" fmla="*/ 461537 w 694176"/>
                <a:gd name="connsiteY362" fmla="*/ 171101 h 389395"/>
                <a:gd name="connsiteX363" fmla="*/ 456963 w 694176"/>
                <a:gd name="connsiteY363" fmla="*/ 175363 h 389395"/>
                <a:gd name="connsiteX364" fmla="*/ 451038 w 694176"/>
                <a:gd name="connsiteY364" fmla="*/ 177338 h 389395"/>
                <a:gd name="connsiteX365" fmla="*/ 448127 w 694176"/>
                <a:gd name="connsiteY365" fmla="*/ 177026 h 389395"/>
                <a:gd name="connsiteX366" fmla="*/ 445321 w 694176"/>
                <a:gd name="connsiteY366" fmla="*/ 176195 h 389395"/>
                <a:gd name="connsiteX367" fmla="*/ 445321 w 694176"/>
                <a:gd name="connsiteY367" fmla="*/ 170062 h 389395"/>
                <a:gd name="connsiteX368" fmla="*/ 449271 w 694176"/>
                <a:gd name="connsiteY368" fmla="*/ 169438 h 389395"/>
                <a:gd name="connsiteX369" fmla="*/ 452285 w 694176"/>
                <a:gd name="connsiteY369" fmla="*/ 166839 h 389395"/>
                <a:gd name="connsiteX370" fmla="*/ 468709 w 694176"/>
                <a:gd name="connsiteY370" fmla="*/ 146777 h 389395"/>
                <a:gd name="connsiteX371" fmla="*/ 454156 w 694176"/>
                <a:gd name="connsiteY371" fmla="*/ 141060 h 389395"/>
                <a:gd name="connsiteX372" fmla="*/ 448647 w 694176"/>
                <a:gd name="connsiteY372" fmla="*/ 126507 h 389395"/>
                <a:gd name="connsiteX373" fmla="*/ 450414 w 694176"/>
                <a:gd name="connsiteY373" fmla="*/ 117775 h 389395"/>
                <a:gd name="connsiteX374" fmla="*/ 455300 w 694176"/>
                <a:gd name="connsiteY374" fmla="*/ 111850 h 389395"/>
                <a:gd name="connsiteX375" fmla="*/ 462472 w 694176"/>
                <a:gd name="connsiteY375" fmla="*/ 108420 h 389395"/>
                <a:gd name="connsiteX376" fmla="*/ 471100 w 694176"/>
                <a:gd name="connsiteY376" fmla="*/ 107276 h 389395"/>
                <a:gd name="connsiteX377" fmla="*/ 503429 w 694176"/>
                <a:gd name="connsiteY377" fmla="*/ 107276 h 389395"/>
                <a:gd name="connsiteX378" fmla="*/ 503429 w 694176"/>
                <a:gd name="connsiteY378" fmla="*/ 176299 h 389395"/>
                <a:gd name="connsiteX379" fmla="*/ 492098 w 694176"/>
                <a:gd name="connsiteY379" fmla="*/ 176299 h 389395"/>
                <a:gd name="connsiteX380" fmla="*/ 492098 w 694176"/>
                <a:gd name="connsiteY380" fmla="*/ 146985 h 389395"/>
                <a:gd name="connsiteX381" fmla="*/ 485757 w 694176"/>
                <a:gd name="connsiteY381" fmla="*/ 146985 h 389395"/>
                <a:gd name="connsiteX382" fmla="*/ 482327 w 694176"/>
                <a:gd name="connsiteY382" fmla="*/ 147609 h 389395"/>
                <a:gd name="connsiteX383" fmla="*/ 479520 w 694176"/>
                <a:gd name="connsiteY383" fmla="*/ 149688 h 389395"/>
                <a:gd name="connsiteX384" fmla="*/ 461537 w 694176"/>
                <a:gd name="connsiteY384" fmla="*/ 171101 h 389395"/>
                <a:gd name="connsiteX385" fmla="*/ 461537 w 694176"/>
                <a:gd name="connsiteY385" fmla="*/ 171101 h 389395"/>
                <a:gd name="connsiteX386" fmla="*/ 491890 w 694176"/>
                <a:gd name="connsiteY386" fmla="*/ 117567 h 389395"/>
                <a:gd name="connsiteX387" fmla="*/ 471204 w 694176"/>
                <a:gd name="connsiteY387" fmla="*/ 117567 h 389395"/>
                <a:gd name="connsiteX388" fmla="*/ 462680 w 694176"/>
                <a:gd name="connsiteY388" fmla="*/ 119334 h 389395"/>
                <a:gd name="connsiteX389" fmla="*/ 459666 w 694176"/>
                <a:gd name="connsiteY389" fmla="*/ 126403 h 389395"/>
                <a:gd name="connsiteX390" fmla="*/ 462472 w 694176"/>
                <a:gd name="connsiteY390" fmla="*/ 134303 h 389395"/>
                <a:gd name="connsiteX391" fmla="*/ 471204 w 694176"/>
                <a:gd name="connsiteY391" fmla="*/ 136486 h 389395"/>
                <a:gd name="connsiteX392" fmla="*/ 491890 w 694176"/>
                <a:gd name="connsiteY392" fmla="*/ 136486 h 389395"/>
                <a:gd name="connsiteX393" fmla="*/ 491890 w 694176"/>
                <a:gd name="connsiteY393" fmla="*/ 117567 h 389395"/>
                <a:gd name="connsiteX394" fmla="*/ 491890 w 694176"/>
                <a:gd name="connsiteY394" fmla="*/ 117567 h 389395"/>
                <a:gd name="connsiteX395" fmla="*/ 22557 w 694176"/>
                <a:gd name="connsiteY395" fmla="*/ 252806 h 389395"/>
                <a:gd name="connsiteX396" fmla="*/ 43347 w 694176"/>
                <a:gd name="connsiteY396" fmla="*/ 252806 h 389395"/>
                <a:gd name="connsiteX397" fmla="*/ 34303 w 694176"/>
                <a:gd name="connsiteY397" fmla="*/ 229625 h 389395"/>
                <a:gd name="connsiteX398" fmla="*/ 32744 w 694176"/>
                <a:gd name="connsiteY398" fmla="*/ 221829 h 389395"/>
                <a:gd name="connsiteX399" fmla="*/ 31185 w 694176"/>
                <a:gd name="connsiteY399" fmla="*/ 229625 h 389395"/>
                <a:gd name="connsiteX400" fmla="*/ 22557 w 694176"/>
                <a:gd name="connsiteY400" fmla="*/ 252806 h 389395"/>
                <a:gd name="connsiteX401" fmla="*/ 22557 w 694176"/>
                <a:gd name="connsiteY401" fmla="*/ 252806 h 389395"/>
                <a:gd name="connsiteX402" fmla="*/ 19231 w 694176"/>
                <a:gd name="connsiteY402" fmla="*/ 262577 h 389395"/>
                <a:gd name="connsiteX403" fmla="*/ 11954 w 694176"/>
                <a:gd name="connsiteY403" fmla="*/ 282223 h 389395"/>
                <a:gd name="connsiteX404" fmla="*/ 104 w 694176"/>
                <a:gd name="connsiteY404" fmla="*/ 282223 h 389395"/>
                <a:gd name="connsiteX405" fmla="*/ 25883 w 694176"/>
                <a:gd name="connsiteY405" fmla="*/ 213201 h 389395"/>
                <a:gd name="connsiteX406" fmla="*/ 39293 w 694176"/>
                <a:gd name="connsiteY406" fmla="*/ 213201 h 389395"/>
                <a:gd name="connsiteX407" fmla="*/ 66320 w 694176"/>
                <a:gd name="connsiteY407" fmla="*/ 282223 h 389395"/>
                <a:gd name="connsiteX408" fmla="*/ 54678 w 694176"/>
                <a:gd name="connsiteY408" fmla="*/ 282223 h 389395"/>
                <a:gd name="connsiteX409" fmla="*/ 46985 w 694176"/>
                <a:gd name="connsiteY409" fmla="*/ 262577 h 389395"/>
                <a:gd name="connsiteX410" fmla="*/ 19231 w 694176"/>
                <a:gd name="connsiteY410" fmla="*/ 262577 h 389395"/>
                <a:gd name="connsiteX411" fmla="*/ 19231 w 694176"/>
                <a:gd name="connsiteY411" fmla="*/ 262577 h 389395"/>
                <a:gd name="connsiteX412" fmla="*/ 71413 w 694176"/>
                <a:gd name="connsiteY412" fmla="*/ 296465 h 389395"/>
                <a:gd name="connsiteX413" fmla="*/ 71413 w 694176"/>
                <a:gd name="connsiteY413" fmla="*/ 272972 h 389395"/>
                <a:gd name="connsiteX414" fmla="*/ 74948 w 694176"/>
                <a:gd name="connsiteY414" fmla="*/ 272556 h 389395"/>
                <a:gd name="connsiteX415" fmla="*/ 77754 w 694176"/>
                <a:gd name="connsiteY415" fmla="*/ 270997 h 389395"/>
                <a:gd name="connsiteX416" fmla="*/ 78898 w 694176"/>
                <a:gd name="connsiteY416" fmla="*/ 269750 h 389395"/>
                <a:gd name="connsiteX417" fmla="*/ 79937 w 694176"/>
                <a:gd name="connsiteY417" fmla="*/ 267982 h 389395"/>
                <a:gd name="connsiteX418" fmla="*/ 80977 w 694176"/>
                <a:gd name="connsiteY418" fmla="*/ 265799 h 389395"/>
                <a:gd name="connsiteX419" fmla="*/ 82120 w 694176"/>
                <a:gd name="connsiteY419" fmla="*/ 262993 h 389395"/>
                <a:gd name="connsiteX420" fmla="*/ 84303 w 694176"/>
                <a:gd name="connsiteY420" fmla="*/ 255404 h 389395"/>
                <a:gd name="connsiteX421" fmla="*/ 85343 w 694176"/>
                <a:gd name="connsiteY421" fmla="*/ 247608 h 389395"/>
                <a:gd name="connsiteX422" fmla="*/ 85966 w 694176"/>
                <a:gd name="connsiteY422" fmla="*/ 231080 h 389395"/>
                <a:gd name="connsiteX423" fmla="*/ 85966 w 694176"/>
                <a:gd name="connsiteY423" fmla="*/ 213201 h 389395"/>
                <a:gd name="connsiteX424" fmla="*/ 129417 w 694176"/>
                <a:gd name="connsiteY424" fmla="*/ 213201 h 389395"/>
                <a:gd name="connsiteX425" fmla="*/ 129417 w 694176"/>
                <a:gd name="connsiteY425" fmla="*/ 272972 h 389395"/>
                <a:gd name="connsiteX426" fmla="*/ 135862 w 694176"/>
                <a:gd name="connsiteY426" fmla="*/ 272972 h 389395"/>
                <a:gd name="connsiteX427" fmla="*/ 135862 w 694176"/>
                <a:gd name="connsiteY427" fmla="*/ 296465 h 389395"/>
                <a:gd name="connsiteX428" fmla="*/ 125363 w 694176"/>
                <a:gd name="connsiteY428" fmla="*/ 296465 h 389395"/>
                <a:gd name="connsiteX429" fmla="*/ 125363 w 694176"/>
                <a:gd name="connsiteY429" fmla="*/ 282223 h 389395"/>
                <a:gd name="connsiteX430" fmla="*/ 80873 w 694176"/>
                <a:gd name="connsiteY430" fmla="*/ 282223 h 389395"/>
                <a:gd name="connsiteX431" fmla="*/ 80873 w 694176"/>
                <a:gd name="connsiteY431" fmla="*/ 296465 h 389395"/>
                <a:gd name="connsiteX432" fmla="*/ 71413 w 694176"/>
                <a:gd name="connsiteY432" fmla="*/ 296465 h 389395"/>
                <a:gd name="connsiteX433" fmla="*/ 71413 w 694176"/>
                <a:gd name="connsiteY433" fmla="*/ 296465 h 389395"/>
                <a:gd name="connsiteX434" fmla="*/ 118191 w 694176"/>
                <a:gd name="connsiteY434" fmla="*/ 272972 h 389395"/>
                <a:gd name="connsiteX435" fmla="*/ 118191 w 694176"/>
                <a:gd name="connsiteY435" fmla="*/ 223596 h 389395"/>
                <a:gd name="connsiteX436" fmla="*/ 96777 w 694176"/>
                <a:gd name="connsiteY436" fmla="*/ 223596 h 389395"/>
                <a:gd name="connsiteX437" fmla="*/ 96777 w 694176"/>
                <a:gd name="connsiteY437" fmla="*/ 231080 h 389395"/>
                <a:gd name="connsiteX438" fmla="*/ 96777 w 694176"/>
                <a:gd name="connsiteY438" fmla="*/ 236486 h 389395"/>
                <a:gd name="connsiteX439" fmla="*/ 96673 w 694176"/>
                <a:gd name="connsiteY439" fmla="*/ 241891 h 389395"/>
                <a:gd name="connsiteX440" fmla="*/ 96257 w 694176"/>
                <a:gd name="connsiteY440" fmla="*/ 247400 h 389395"/>
                <a:gd name="connsiteX441" fmla="*/ 95634 w 694176"/>
                <a:gd name="connsiteY441" fmla="*/ 252702 h 389395"/>
                <a:gd name="connsiteX442" fmla="*/ 93451 w 694176"/>
                <a:gd name="connsiteY442" fmla="*/ 263201 h 389395"/>
                <a:gd name="connsiteX443" fmla="*/ 91684 w 694176"/>
                <a:gd name="connsiteY443" fmla="*/ 268294 h 389395"/>
                <a:gd name="connsiteX444" fmla="*/ 89397 w 694176"/>
                <a:gd name="connsiteY444" fmla="*/ 273180 h 389395"/>
                <a:gd name="connsiteX445" fmla="*/ 118191 w 694176"/>
                <a:gd name="connsiteY445" fmla="*/ 273180 h 389395"/>
                <a:gd name="connsiteX446" fmla="*/ 118191 w 694176"/>
                <a:gd name="connsiteY446" fmla="*/ 272972 h 389395"/>
                <a:gd name="connsiteX447" fmla="*/ 143866 w 694176"/>
                <a:gd name="connsiteY447" fmla="*/ 296465 h 389395"/>
                <a:gd name="connsiteX448" fmla="*/ 143866 w 694176"/>
                <a:gd name="connsiteY448" fmla="*/ 272972 h 389395"/>
                <a:gd name="connsiteX449" fmla="*/ 147401 w 694176"/>
                <a:gd name="connsiteY449" fmla="*/ 272556 h 389395"/>
                <a:gd name="connsiteX450" fmla="*/ 150207 w 694176"/>
                <a:gd name="connsiteY450" fmla="*/ 270997 h 389395"/>
                <a:gd name="connsiteX451" fmla="*/ 151351 w 694176"/>
                <a:gd name="connsiteY451" fmla="*/ 269750 h 389395"/>
                <a:gd name="connsiteX452" fmla="*/ 152390 w 694176"/>
                <a:gd name="connsiteY452" fmla="*/ 267982 h 389395"/>
                <a:gd name="connsiteX453" fmla="*/ 153430 w 694176"/>
                <a:gd name="connsiteY453" fmla="*/ 265799 h 389395"/>
                <a:gd name="connsiteX454" fmla="*/ 154573 w 694176"/>
                <a:gd name="connsiteY454" fmla="*/ 262993 h 389395"/>
                <a:gd name="connsiteX455" fmla="*/ 156756 w 694176"/>
                <a:gd name="connsiteY455" fmla="*/ 255404 h 389395"/>
                <a:gd name="connsiteX456" fmla="*/ 157796 w 694176"/>
                <a:gd name="connsiteY456" fmla="*/ 247608 h 389395"/>
                <a:gd name="connsiteX457" fmla="*/ 158419 w 694176"/>
                <a:gd name="connsiteY457" fmla="*/ 231080 h 389395"/>
                <a:gd name="connsiteX458" fmla="*/ 158419 w 694176"/>
                <a:gd name="connsiteY458" fmla="*/ 213201 h 389395"/>
                <a:gd name="connsiteX459" fmla="*/ 201870 w 694176"/>
                <a:gd name="connsiteY459" fmla="*/ 213201 h 389395"/>
                <a:gd name="connsiteX460" fmla="*/ 201870 w 694176"/>
                <a:gd name="connsiteY460" fmla="*/ 272972 h 389395"/>
                <a:gd name="connsiteX461" fmla="*/ 208315 w 694176"/>
                <a:gd name="connsiteY461" fmla="*/ 272972 h 389395"/>
                <a:gd name="connsiteX462" fmla="*/ 208315 w 694176"/>
                <a:gd name="connsiteY462" fmla="*/ 296465 h 389395"/>
                <a:gd name="connsiteX463" fmla="*/ 197816 w 694176"/>
                <a:gd name="connsiteY463" fmla="*/ 296465 h 389395"/>
                <a:gd name="connsiteX464" fmla="*/ 197816 w 694176"/>
                <a:gd name="connsiteY464" fmla="*/ 282223 h 389395"/>
                <a:gd name="connsiteX465" fmla="*/ 153326 w 694176"/>
                <a:gd name="connsiteY465" fmla="*/ 282223 h 389395"/>
                <a:gd name="connsiteX466" fmla="*/ 153326 w 694176"/>
                <a:gd name="connsiteY466" fmla="*/ 296465 h 389395"/>
                <a:gd name="connsiteX467" fmla="*/ 143866 w 694176"/>
                <a:gd name="connsiteY467" fmla="*/ 296465 h 389395"/>
                <a:gd name="connsiteX468" fmla="*/ 143866 w 694176"/>
                <a:gd name="connsiteY468" fmla="*/ 296465 h 389395"/>
                <a:gd name="connsiteX469" fmla="*/ 190748 w 694176"/>
                <a:gd name="connsiteY469" fmla="*/ 272972 h 389395"/>
                <a:gd name="connsiteX470" fmla="*/ 190748 w 694176"/>
                <a:gd name="connsiteY470" fmla="*/ 223596 h 389395"/>
                <a:gd name="connsiteX471" fmla="*/ 169334 w 694176"/>
                <a:gd name="connsiteY471" fmla="*/ 223596 h 389395"/>
                <a:gd name="connsiteX472" fmla="*/ 169334 w 694176"/>
                <a:gd name="connsiteY472" fmla="*/ 231080 h 389395"/>
                <a:gd name="connsiteX473" fmla="*/ 169334 w 694176"/>
                <a:gd name="connsiteY473" fmla="*/ 236486 h 389395"/>
                <a:gd name="connsiteX474" fmla="*/ 169230 w 694176"/>
                <a:gd name="connsiteY474" fmla="*/ 241891 h 389395"/>
                <a:gd name="connsiteX475" fmla="*/ 168814 w 694176"/>
                <a:gd name="connsiteY475" fmla="*/ 247400 h 389395"/>
                <a:gd name="connsiteX476" fmla="*/ 168191 w 694176"/>
                <a:gd name="connsiteY476" fmla="*/ 252702 h 389395"/>
                <a:gd name="connsiteX477" fmla="*/ 166008 w 694176"/>
                <a:gd name="connsiteY477" fmla="*/ 263201 h 389395"/>
                <a:gd name="connsiteX478" fmla="*/ 164241 w 694176"/>
                <a:gd name="connsiteY478" fmla="*/ 268294 h 389395"/>
                <a:gd name="connsiteX479" fmla="*/ 161954 w 694176"/>
                <a:gd name="connsiteY479" fmla="*/ 273180 h 389395"/>
                <a:gd name="connsiteX480" fmla="*/ 190748 w 694176"/>
                <a:gd name="connsiteY480" fmla="*/ 273180 h 389395"/>
                <a:gd name="connsiteX481" fmla="*/ 190748 w 694176"/>
                <a:gd name="connsiteY481" fmla="*/ 272972 h 389395"/>
                <a:gd name="connsiteX482" fmla="*/ 264344 w 694176"/>
                <a:gd name="connsiteY482" fmla="*/ 282223 h 389395"/>
                <a:gd name="connsiteX483" fmla="*/ 264344 w 694176"/>
                <a:gd name="connsiteY483" fmla="*/ 230560 h 389395"/>
                <a:gd name="connsiteX484" fmla="*/ 229937 w 694176"/>
                <a:gd name="connsiteY484" fmla="*/ 282223 h 389395"/>
                <a:gd name="connsiteX485" fmla="*/ 219022 w 694176"/>
                <a:gd name="connsiteY485" fmla="*/ 282223 h 389395"/>
                <a:gd name="connsiteX486" fmla="*/ 219022 w 694176"/>
                <a:gd name="connsiteY486" fmla="*/ 213201 h 389395"/>
                <a:gd name="connsiteX487" fmla="*/ 230249 w 694176"/>
                <a:gd name="connsiteY487" fmla="*/ 213201 h 389395"/>
                <a:gd name="connsiteX488" fmla="*/ 230249 w 694176"/>
                <a:gd name="connsiteY488" fmla="*/ 264448 h 389395"/>
                <a:gd name="connsiteX489" fmla="*/ 264344 w 694176"/>
                <a:gd name="connsiteY489" fmla="*/ 213201 h 389395"/>
                <a:gd name="connsiteX490" fmla="*/ 275571 w 694176"/>
                <a:gd name="connsiteY490" fmla="*/ 213201 h 389395"/>
                <a:gd name="connsiteX491" fmla="*/ 275571 w 694176"/>
                <a:gd name="connsiteY491" fmla="*/ 282223 h 389395"/>
                <a:gd name="connsiteX492" fmla="*/ 264344 w 694176"/>
                <a:gd name="connsiteY492" fmla="*/ 282223 h 389395"/>
                <a:gd name="connsiteX493" fmla="*/ 264344 w 694176"/>
                <a:gd name="connsiteY493" fmla="*/ 282223 h 389395"/>
                <a:gd name="connsiteX494" fmla="*/ 316319 w 694176"/>
                <a:gd name="connsiteY494" fmla="*/ 223596 h 389395"/>
                <a:gd name="connsiteX495" fmla="*/ 316319 w 694176"/>
                <a:gd name="connsiteY495" fmla="*/ 282223 h 389395"/>
                <a:gd name="connsiteX496" fmla="*/ 305092 w 694176"/>
                <a:gd name="connsiteY496" fmla="*/ 282223 h 389395"/>
                <a:gd name="connsiteX497" fmla="*/ 305092 w 694176"/>
                <a:gd name="connsiteY497" fmla="*/ 223596 h 389395"/>
                <a:gd name="connsiteX498" fmla="*/ 283263 w 694176"/>
                <a:gd name="connsiteY498" fmla="*/ 223596 h 389395"/>
                <a:gd name="connsiteX499" fmla="*/ 283263 w 694176"/>
                <a:gd name="connsiteY499" fmla="*/ 213201 h 389395"/>
                <a:gd name="connsiteX500" fmla="*/ 339292 w 694176"/>
                <a:gd name="connsiteY500" fmla="*/ 213201 h 389395"/>
                <a:gd name="connsiteX501" fmla="*/ 335965 w 694176"/>
                <a:gd name="connsiteY501" fmla="*/ 223596 h 389395"/>
                <a:gd name="connsiteX502" fmla="*/ 316319 w 694176"/>
                <a:gd name="connsiteY502" fmla="*/ 223596 h 389395"/>
                <a:gd name="connsiteX503" fmla="*/ 316319 w 694176"/>
                <a:gd name="connsiteY503" fmla="*/ 223596 h 389395"/>
                <a:gd name="connsiteX504" fmla="*/ 391683 w 694176"/>
                <a:gd name="connsiteY504" fmla="*/ 282223 h 389395"/>
                <a:gd name="connsiteX505" fmla="*/ 391683 w 694176"/>
                <a:gd name="connsiteY505" fmla="*/ 230560 h 389395"/>
                <a:gd name="connsiteX506" fmla="*/ 357275 w 694176"/>
                <a:gd name="connsiteY506" fmla="*/ 282223 h 389395"/>
                <a:gd name="connsiteX507" fmla="*/ 346361 w 694176"/>
                <a:gd name="connsiteY507" fmla="*/ 282223 h 389395"/>
                <a:gd name="connsiteX508" fmla="*/ 346361 w 694176"/>
                <a:gd name="connsiteY508" fmla="*/ 213201 h 389395"/>
                <a:gd name="connsiteX509" fmla="*/ 357587 w 694176"/>
                <a:gd name="connsiteY509" fmla="*/ 213201 h 389395"/>
                <a:gd name="connsiteX510" fmla="*/ 357587 w 694176"/>
                <a:gd name="connsiteY510" fmla="*/ 264448 h 389395"/>
                <a:gd name="connsiteX511" fmla="*/ 391683 w 694176"/>
                <a:gd name="connsiteY511" fmla="*/ 213201 h 389395"/>
                <a:gd name="connsiteX512" fmla="*/ 402909 w 694176"/>
                <a:gd name="connsiteY512" fmla="*/ 213201 h 389395"/>
                <a:gd name="connsiteX513" fmla="*/ 402909 w 694176"/>
                <a:gd name="connsiteY513" fmla="*/ 282223 h 389395"/>
                <a:gd name="connsiteX514" fmla="*/ 391683 w 694176"/>
                <a:gd name="connsiteY514" fmla="*/ 282223 h 389395"/>
                <a:gd name="connsiteX515" fmla="*/ 391683 w 694176"/>
                <a:gd name="connsiteY515" fmla="*/ 282223 h 389395"/>
                <a:gd name="connsiteX516" fmla="*/ 443865 w 694176"/>
                <a:gd name="connsiteY516" fmla="*/ 241059 h 389395"/>
                <a:gd name="connsiteX517" fmla="*/ 450726 w 694176"/>
                <a:gd name="connsiteY517" fmla="*/ 238876 h 389395"/>
                <a:gd name="connsiteX518" fmla="*/ 453325 w 694176"/>
                <a:gd name="connsiteY518" fmla="*/ 231080 h 389395"/>
                <a:gd name="connsiteX519" fmla="*/ 450830 w 694176"/>
                <a:gd name="connsiteY519" fmla="*/ 225155 h 389395"/>
                <a:gd name="connsiteX520" fmla="*/ 444073 w 694176"/>
                <a:gd name="connsiteY520" fmla="*/ 223700 h 389395"/>
                <a:gd name="connsiteX521" fmla="*/ 426090 w 694176"/>
                <a:gd name="connsiteY521" fmla="*/ 223700 h 389395"/>
                <a:gd name="connsiteX522" fmla="*/ 426090 w 694176"/>
                <a:gd name="connsiteY522" fmla="*/ 241163 h 389395"/>
                <a:gd name="connsiteX523" fmla="*/ 443865 w 694176"/>
                <a:gd name="connsiteY523" fmla="*/ 241163 h 389395"/>
                <a:gd name="connsiteX524" fmla="*/ 443865 w 694176"/>
                <a:gd name="connsiteY524" fmla="*/ 241059 h 389395"/>
                <a:gd name="connsiteX525" fmla="*/ 426194 w 694176"/>
                <a:gd name="connsiteY525" fmla="*/ 251558 h 389395"/>
                <a:gd name="connsiteX526" fmla="*/ 426194 w 694176"/>
                <a:gd name="connsiteY526" fmla="*/ 271829 h 389395"/>
                <a:gd name="connsiteX527" fmla="*/ 446360 w 694176"/>
                <a:gd name="connsiteY527" fmla="*/ 271829 h 389395"/>
                <a:gd name="connsiteX528" fmla="*/ 455508 w 694176"/>
                <a:gd name="connsiteY528" fmla="*/ 269022 h 389395"/>
                <a:gd name="connsiteX529" fmla="*/ 458418 w 694176"/>
                <a:gd name="connsiteY529" fmla="*/ 261330 h 389395"/>
                <a:gd name="connsiteX530" fmla="*/ 455612 w 694176"/>
                <a:gd name="connsiteY530" fmla="*/ 253741 h 389395"/>
                <a:gd name="connsiteX531" fmla="*/ 446776 w 694176"/>
                <a:gd name="connsiteY531" fmla="*/ 251454 h 389395"/>
                <a:gd name="connsiteX532" fmla="*/ 426194 w 694176"/>
                <a:gd name="connsiteY532" fmla="*/ 251454 h 389395"/>
                <a:gd name="connsiteX533" fmla="*/ 426194 w 694176"/>
                <a:gd name="connsiteY533" fmla="*/ 251558 h 389395"/>
                <a:gd name="connsiteX534" fmla="*/ 458210 w 694176"/>
                <a:gd name="connsiteY534" fmla="*/ 245529 h 389395"/>
                <a:gd name="connsiteX535" fmla="*/ 466422 w 694176"/>
                <a:gd name="connsiteY535" fmla="*/ 252286 h 389395"/>
                <a:gd name="connsiteX536" fmla="*/ 469229 w 694176"/>
                <a:gd name="connsiteY536" fmla="*/ 262473 h 389395"/>
                <a:gd name="connsiteX537" fmla="*/ 467462 w 694176"/>
                <a:gd name="connsiteY537" fmla="*/ 271413 h 389395"/>
                <a:gd name="connsiteX538" fmla="*/ 462576 w 694176"/>
                <a:gd name="connsiteY538" fmla="*/ 277546 h 389395"/>
                <a:gd name="connsiteX539" fmla="*/ 455300 w 694176"/>
                <a:gd name="connsiteY539" fmla="*/ 281080 h 389395"/>
                <a:gd name="connsiteX540" fmla="*/ 446360 w 694176"/>
                <a:gd name="connsiteY540" fmla="*/ 282223 h 389395"/>
                <a:gd name="connsiteX541" fmla="*/ 414863 w 694176"/>
                <a:gd name="connsiteY541" fmla="*/ 282223 h 389395"/>
                <a:gd name="connsiteX542" fmla="*/ 414863 w 694176"/>
                <a:gd name="connsiteY542" fmla="*/ 213201 h 389395"/>
                <a:gd name="connsiteX543" fmla="*/ 444905 w 694176"/>
                <a:gd name="connsiteY543" fmla="*/ 213201 h 389395"/>
                <a:gd name="connsiteX544" fmla="*/ 452909 w 694176"/>
                <a:gd name="connsiteY544" fmla="*/ 214240 h 389395"/>
                <a:gd name="connsiteX545" fmla="*/ 459250 w 694176"/>
                <a:gd name="connsiteY545" fmla="*/ 217463 h 389395"/>
                <a:gd name="connsiteX546" fmla="*/ 463408 w 694176"/>
                <a:gd name="connsiteY546" fmla="*/ 223076 h 389395"/>
                <a:gd name="connsiteX547" fmla="*/ 464863 w 694176"/>
                <a:gd name="connsiteY547" fmla="*/ 231080 h 389395"/>
                <a:gd name="connsiteX548" fmla="*/ 458106 w 694176"/>
                <a:gd name="connsiteY548" fmla="*/ 245009 h 389395"/>
                <a:gd name="connsiteX549" fmla="*/ 458106 w 694176"/>
                <a:gd name="connsiteY549" fmla="*/ 245529 h 389395"/>
                <a:gd name="connsiteX550" fmla="*/ 458210 w 694176"/>
                <a:gd name="connsiteY550" fmla="*/ 245529 h 389395"/>
                <a:gd name="connsiteX551" fmla="*/ 490123 w 694176"/>
                <a:gd name="connsiteY551" fmla="*/ 250727 h 389395"/>
                <a:gd name="connsiteX552" fmla="*/ 490123 w 694176"/>
                <a:gd name="connsiteY552" fmla="*/ 282120 h 389395"/>
                <a:gd name="connsiteX553" fmla="*/ 479000 w 694176"/>
                <a:gd name="connsiteY553" fmla="*/ 282120 h 389395"/>
                <a:gd name="connsiteX554" fmla="*/ 479000 w 694176"/>
                <a:gd name="connsiteY554" fmla="*/ 213097 h 389395"/>
                <a:gd name="connsiteX555" fmla="*/ 490123 w 694176"/>
                <a:gd name="connsiteY555" fmla="*/ 213097 h 389395"/>
                <a:gd name="connsiteX556" fmla="*/ 490123 w 694176"/>
                <a:gd name="connsiteY556" fmla="*/ 240228 h 389395"/>
                <a:gd name="connsiteX557" fmla="*/ 523075 w 694176"/>
                <a:gd name="connsiteY557" fmla="*/ 240228 h 389395"/>
                <a:gd name="connsiteX558" fmla="*/ 523075 w 694176"/>
                <a:gd name="connsiteY558" fmla="*/ 213097 h 389395"/>
                <a:gd name="connsiteX559" fmla="*/ 534301 w 694176"/>
                <a:gd name="connsiteY559" fmla="*/ 213097 h 389395"/>
                <a:gd name="connsiteX560" fmla="*/ 534301 w 694176"/>
                <a:gd name="connsiteY560" fmla="*/ 282120 h 389395"/>
                <a:gd name="connsiteX561" fmla="*/ 523075 w 694176"/>
                <a:gd name="connsiteY561" fmla="*/ 282120 h 389395"/>
                <a:gd name="connsiteX562" fmla="*/ 523075 w 694176"/>
                <a:gd name="connsiteY562" fmla="*/ 250727 h 389395"/>
                <a:gd name="connsiteX563" fmla="*/ 490123 w 694176"/>
                <a:gd name="connsiteY563" fmla="*/ 250727 h 389395"/>
                <a:gd name="connsiteX564" fmla="*/ 490123 w 694176"/>
                <a:gd name="connsiteY564" fmla="*/ 250727 h 389395"/>
                <a:gd name="connsiteX565" fmla="*/ 617773 w 694176"/>
                <a:gd name="connsiteY565" fmla="*/ 213201 h 389395"/>
                <a:gd name="connsiteX566" fmla="*/ 617773 w 694176"/>
                <a:gd name="connsiteY566" fmla="*/ 282223 h 389395"/>
                <a:gd name="connsiteX567" fmla="*/ 606547 w 694176"/>
                <a:gd name="connsiteY567" fmla="*/ 282223 h 389395"/>
                <a:gd name="connsiteX568" fmla="*/ 606547 w 694176"/>
                <a:gd name="connsiteY568" fmla="*/ 213201 h 389395"/>
                <a:gd name="connsiteX569" fmla="*/ 617773 w 694176"/>
                <a:gd name="connsiteY569" fmla="*/ 213201 h 389395"/>
                <a:gd name="connsiteX570" fmla="*/ 617773 w 694176"/>
                <a:gd name="connsiteY570" fmla="*/ 213201 h 389395"/>
                <a:gd name="connsiteX571" fmla="*/ 599998 w 694176"/>
                <a:gd name="connsiteY571" fmla="*/ 262161 h 389395"/>
                <a:gd name="connsiteX572" fmla="*/ 598335 w 694176"/>
                <a:gd name="connsiteY572" fmla="*/ 271101 h 389395"/>
                <a:gd name="connsiteX573" fmla="*/ 593761 w 694176"/>
                <a:gd name="connsiteY573" fmla="*/ 277338 h 389395"/>
                <a:gd name="connsiteX574" fmla="*/ 586692 w 694176"/>
                <a:gd name="connsiteY574" fmla="*/ 280976 h 389395"/>
                <a:gd name="connsiteX575" fmla="*/ 577649 w 694176"/>
                <a:gd name="connsiteY575" fmla="*/ 282120 h 389395"/>
                <a:gd name="connsiteX576" fmla="*/ 546464 w 694176"/>
                <a:gd name="connsiteY576" fmla="*/ 282120 h 389395"/>
                <a:gd name="connsiteX577" fmla="*/ 546464 w 694176"/>
                <a:gd name="connsiteY577" fmla="*/ 213097 h 389395"/>
                <a:gd name="connsiteX578" fmla="*/ 557690 w 694176"/>
                <a:gd name="connsiteY578" fmla="*/ 213097 h 389395"/>
                <a:gd name="connsiteX579" fmla="*/ 557690 w 694176"/>
                <a:gd name="connsiteY579" fmla="*/ 241163 h 389395"/>
                <a:gd name="connsiteX580" fmla="*/ 579208 w 694176"/>
                <a:gd name="connsiteY580" fmla="*/ 241163 h 389395"/>
                <a:gd name="connsiteX581" fmla="*/ 594904 w 694176"/>
                <a:gd name="connsiteY581" fmla="*/ 246673 h 389395"/>
                <a:gd name="connsiteX582" fmla="*/ 599998 w 694176"/>
                <a:gd name="connsiteY582" fmla="*/ 262161 h 389395"/>
                <a:gd name="connsiteX583" fmla="*/ 599998 w 694176"/>
                <a:gd name="connsiteY583" fmla="*/ 262161 h 389395"/>
                <a:gd name="connsiteX584" fmla="*/ 588771 w 694176"/>
                <a:gd name="connsiteY584" fmla="*/ 261434 h 389395"/>
                <a:gd name="connsiteX585" fmla="*/ 586380 w 694176"/>
                <a:gd name="connsiteY585" fmla="*/ 253949 h 389395"/>
                <a:gd name="connsiteX586" fmla="*/ 577649 w 694176"/>
                <a:gd name="connsiteY586" fmla="*/ 251558 h 389395"/>
                <a:gd name="connsiteX587" fmla="*/ 557586 w 694176"/>
                <a:gd name="connsiteY587" fmla="*/ 251558 h 389395"/>
                <a:gd name="connsiteX588" fmla="*/ 557586 w 694176"/>
                <a:gd name="connsiteY588" fmla="*/ 271725 h 389395"/>
                <a:gd name="connsiteX589" fmla="*/ 577129 w 694176"/>
                <a:gd name="connsiteY589" fmla="*/ 271725 h 389395"/>
                <a:gd name="connsiteX590" fmla="*/ 586172 w 694176"/>
                <a:gd name="connsiteY590" fmla="*/ 269022 h 389395"/>
                <a:gd name="connsiteX591" fmla="*/ 588771 w 694176"/>
                <a:gd name="connsiteY591" fmla="*/ 261434 h 389395"/>
                <a:gd name="connsiteX592" fmla="*/ 588771 w 694176"/>
                <a:gd name="connsiteY592" fmla="*/ 261434 h 389395"/>
                <a:gd name="connsiteX593" fmla="*/ 658625 w 694176"/>
                <a:gd name="connsiteY593" fmla="*/ 257795 h 389395"/>
                <a:gd name="connsiteX594" fmla="*/ 640746 w 694176"/>
                <a:gd name="connsiteY594" fmla="*/ 282223 h 389395"/>
                <a:gd name="connsiteX595" fmla="*/ 627648 w 694176"/>
                <a:gd name="connsiteY595" fmla="*/ 282223 h 389395"/>
                <a:gd name="connsiteX596" fmla="*/ 654363 w 694176"/>
                <a:gd name="connsiteY596" fmla="*/ 246361 h 389395"/>
                <a:gd name="connsiteX597" fmla="*/ 632222 w 694176"/>
                <a:gd name="connsiteY597" fmla="*/ 214864 h 389395"/>
                <a:gd name="connsiteX598" fmla="*/ 642929 w 694176"/>
                <a:gd name="connsiteY598" fmla="*/ 211953 h 389395"/>
                <a:gd name="connsiteX599" fmla="*/ 656546 w 694176"/>
                <a:gd name="connsiteY599" fmla="*/ 230976 h 389395"/>
                <a:gd name="connsiteX600" fmla="*/ 660912 w 694176"/>
                <a:gd name="connsiteY600" fmla="*/ 239812 h 389395"/>
                <a:gd name="connsiteX601" fmla="*/ 665278 w 694176"/>
                <a:gd name="connsiteY601" fmla="*/ 230976 h 389395"/>
                <a:gd name="connsiteX602" fmla="*/ 678896 w 694176"/>
                <a:gd name="connsiteY602" fmla="*/ 211953 h 389395"/>
                <a:gd name="connsiteX603" fmla="*/ 689602 w 694176"/>
                <a:gd name="connsiteY603" fmla="*/ 214864 h 389395"/>
                <a:gd name="connsiteX604" fmla="*/ 667461 w 694176"/>
                <a:gd name="connsiteY604" fmla="*/ 246361 h 389395"/>
                <a:gd name="connsiteX605" fmla="*/ 694176 w 694176"/>
                <a:gd name="connsiteY605" fmla="*/ 282223 h 389395"/>
                <a:gd name="connsiteX606" fmla="*/ 681079 w 694176"/>
                <a:gd name="connsiteY606" fmla="*/ 282223 h 389395"/>
                <a:gd name="connsiteX607" fmla="*/ 663095 w 694176"/>
                <a:gd name="connsiteY607" fmla="*/ 257795 h 389395"/>
                <a:gd name="connsiteX608" fmla="*/ 660912 w 694176"/>
                <a:gd name="connsiteY608" fmla="*/ 252390 h 389395"/>
                <a:gd name="connsiteX609" fmla="*/ 658625 w 694176"/>
                <a:gd name="connsiteY609" fmla="*/ 257795 h 389395"/>
                <a:gd name="connsiteX610" fmla="*/ 658625 w 694176"/>
                <a:gd name="connsiteY610" fmla="*/ 257795 h 389395"/>
                <a:gd name="connsiteX611" fmla="*/ 33056 w 694176"/>
                <a:gd name="connsiteY611" fmla="*/ 329625 h 389395"/>
                <a:gd name="connsiteX612" fmla="*/ 33056 w 694176"/>
                <a:gd name="connsiteY612" fmla="*/ 388252 h 389395"/>
                <a:gd name="connsiteX613" fmla="*/ 21829 w 694176"/>
                <a:gd name="connsiteY613" fmla="*/ 388252 h 389395"/>
                <a:gd name="connsiteX614" fmla="*/ 21829 w 694176"/>
                <a:gd name="connsiteY614" fmla="*/ 329625 h 389395"/>
                <a:gd name="connsiteX615" fmla="*/ 0 w 694176"/>
                <a:gd name="connsiteY615" fmla="*/ 329625 h 389395"/>
                <a:gd name="connsiteX616" fmla="*/ 0 w 694176"/>
                <a:gd name="connsiteY616" fmla="*/ 319230 h 389395"/>
                <a:gd name="connsiteX617" fmla="*/ 56029 w 694176"/>
                <a:gd name="connsiteY617" fmla="*/ 319230 h 389395"/>
                <a:gd name="connsiteX618" fmla="*/ 52703 w 694176"/>
                <a:gd name="connsiteY618" fmla="*/ 329625 h 389395"/>
                <a:gd name="connsiteX619" fmla="*/ 33056 w 694176"/>
                <a:gd name="connsiteY619" fmla="*/ 329625 h 389395"/>
                <a:gd name="connsiteX620" fmla="*/ 33056 w 694176"/>
                <a:gd name="connsiteY620" fmla="*/ 329625 h 389395"/>
                <a:gd name="connsiteX621" fmla="*/ 113617 w 694176"/>
                <a:gd name="connsiteY621" fmla="*/ 388252 h 389395"/>
                <a:gd name="connsiteX622" fmla="*/ 63201 w 694176"/>
                <a:gd name="connsiteY622" fmla="*/ 388252 h 389395"/>
                <a:gd name="connsiteX623" fmla="*/ 63201 w 694176"/>
                <a:gd name="connsiteY623" fmla="*/ 319230 h 389395"/>
                <a:gd name="connsiteX624" fmla="*/ 113929 w 694176"/>
                <a:gd name="connsiteY624" fmla="*/ 319230 h 389395"/>
                <a:gd name="connsiteX625" fmla="*/ 110602 w 694176"/>
                <a:gd name="connsiteY625" fmla="*/ 329625 h 389395"/>
                <a:gd name="connsiteX626" fmla="*/ 74220 w 694176"/>
                <a:gd name="connsiteY626" fmla="*/ 329625 h 389395"/>
                <a:gd name="connsiteX627" fmla="*/ 74220 w 694176"/>
                <a:gd name="connsiteY627" fmla="*/ 346464 h 389395"/>
                <a:gd name="connsiteX628" fmla="*/ 107276 w 694176"/>
                <a:gd name="connsiteY628" fmla="*/ 346464 h 389395"/>
                <a:gd name="connsiteX629" fmla="*/ 107276 w 694176"/>
                <a:gd name="connsiteY629" fmla="*/ 356963 h 389395"/>
                <a:gd name="connsiteX630" fmla="*/ 74220 w 694176"/>
                <a:gd name="connsiteY630" fmla="*/ 356963 h 389395"/>
                <a:gd name="connsiteX631" fmla="*/ 74220 w 694176"/>
                <a:gd name="connsiteY631" fmla="*/ 377857 h 389395"/>
                <a:gd name="connsiteX632" fmla="*/ 113513 w 694176"/>
                <a:gd name="connsiteY632" fmla="*/ 377857 h 389395"/>
                <a:gd name="connsiteX633" fmla="*/ 113513 w 694176"/>
                <a:gd name="connsiteY633" fmla="*/ 388252 h 389395"/>
                <a:gd name="connsiteX634" fmla="*/ 113617 w 694176"/>
                <a:gd name="connsiteY634" fmla="*/ 388252 h 389395"/>
                <a:gd name="connsiteX635" fmla="*/ 153118 w 694176"/>
                <a:gd name="connsiteY635" fmla="*/ 363824 h 389395"/>
                <a:gd name="connsiteX636" fmla="*/ 135239 w 694176"/>
                <a:gd name="connsiteY636" fmla="*/ 388252 h 389395"/>
                <a:gd name="connsiteX637" fmla="*/ 122141 w 694176"/>
                <a:gd name="connsiteY637" fmla="*/ 388252 h 389395"/>
                <a:gd name="connsiteX638" fmla="*/ 148856 w 694176"/>
                <a:gd name="connsiteY638" fmla="*/ 352390 h 389395"/>
                <a:gd name="connsiteX639" fmla="*/ 126715 w 694176"/>
                <a:gd name="connsiteY639" fmla="*/ 320893 h 389395"/>
                <a:gd name="connsiteX640" fmla="*/ 137422 w 694176"/>
                <a:gd name="connsiteY640" fmla="*/ 317982 h 389395"/>
                <a:gd name="connsiteX641" fmla="*/ 151039 w 694176"/>
                <a:gd name="connsiteY641" fmla="*/ 337005 h 389395"/>
                <a:gd name="connsiteX642" fmla="*/ 155405 w 694176"/>
                <a:gd name="connsiteY642" fmla="*/ 345841 h 389395"/>
                <a:gd name="connsiteX643" fmla="*/ 159771 w 694176"/>
                <a:gd name="connsiteY643" fmla="*/ 337005 h 389395"/>
                <a:gd name="connsiteX644" fmla="*/ 173388 w 694176"/>
                <a:gd name="connsiteY644" fmla="*/ 317982 h 389395"/>
                <a:gd name="connsiteX645" fmla="*/ 184199 w 694176"/>
                <a:gd name="connsiteY645" fmla="*/ 320893 h 389395"/>
                <a:gd name="connsiteX646" fmla="*/ 162058 w 694176"/>
                <a:gd name="connsiteY646" fmla="*/ 352390 h 389395"/>
                <a:gd name="connsiteX647" fmla="*/ 188773 w 694176"/>
                <a:gd name="connsiteY647" fmla="*/ 388252 h 389395"/>
                <a:gd name="connsiteX648" fmla="*/ 175675 w 694176"/>
                <a:gd name="connsiteY648" fmla="*/ 388252 h 389395"/>
                <a:gd name="connsiteX649" fmla="*/ 157692 w 694176"/>
                <a:gd name="connsiteY649" fmla="*/ 363824 h 389395"/>
                <a:gd name="connsiteX650" fmla="*/ 155509 w 694176"/>
                <a:gd name="connsiteY650" fmla="*/ 358419 h 389395"/>
                <a:gd name="connsiteX651" fmla="*/ 153118 w 694176"/>
                <a:gd name="connsiteY651" fmla="*/ 363824 h 389395"/>
                <a:gd name="connsiteX652" fmla="*/ 153118 w 694176"/>
                <a:gd name="connsiteY652" fmla="*/ 363824 h 389395"/>
                <a:gd name="connsiteX653" fmla="*/ 209563 w 694176"/>
                <a:gd name="connsiteY653" fmla="*/ 356755 h 389395"/>
                <a:gd name="connsiteX654" fmla="*/ 209563 w 694176"/>
                <a:gd name="connsiteY654" fmla="*/ 388148 h 389395"/>
                <a:gd name="connsiteX655" fmla="*/ 198440 w 694176"/>
                <a:gd name="connsiteY655" fmla="*/ 388148 h 389395"/>
                <a:gd name="connsiteX656" fmla="*/ 198440 w 694176"/>
                <a:gd name="connsiteY656" fmla="*/ 319126 h 389395"/>
                <a:gd name="connsiteX657" fmla="*/ 209563 w 694176"/>
                <a:gd name="connsiteY657" fmla="*/ 319126 h 389395"/>
                <a:gd name="connsiteX658" fmla="*/ 209563 w 694176"/>
                <a:gd name="connsiteY658" fmla="*/ 346256 h 389395"/>
                <a:gd name="connsiteX659" fmla="*/ 242515 w 694176"/>
                <a:gd name="connsiteY659" fmla="*/ 346256 h 389395"/>
                <a:gd name="connsiteX660" fmla="*/ 242515 w 694176"/>
                <a:gd name="connsiteY660" fmla="*/ 319126 h 389395"/>
                <a:gd name="connsiteX661" fmla="*/ 253741 w 694176"/>
                <a:gd name="connsiteY661" fmla="*/ 319126 h 389395"/>
                <a:gd name="connsiteX662" fmla="*/ 253741 w 694176"/>
                <a:gd name="connsiteY662" fmla="*/ 388148 h 389395"/>
                <a:gd name="connsiteX663" fmla="*/ 242515 w 694176"/>
                <a:gd name="connsiteY663" fmla="*/ 388148 h 389395"/>
                <a:gd name="connsiteX664" fmla="*/ 242515 w 694176"/>
                <a:gd name="connsiteY664" fmla="*/ 356755 h 389395"/>
                <a:gd name="connsiteX665" fmla="*/ 209563 w 694176"/>
                <a:gd name="connsiteY665" fmla="*/ 356755 h 389395"/>
                <a:gd name="connsiteX666" fmla="*/ 209563 w 694176"/>
                <a:gd name="connsiteY666" fmla="*/ 356755 h 389395"/>
                <a:gd name="connsiteX667" fmla="*/ 297296 w 694176"/>
                <a:gd name="connsiteY667" fmla="*/ 389396 h 389395"/>
                <a:gd name="connsiteX668" fmla="*/ 282639 w 694176"/>
                <a:gd name="connsiteY668" fmla="*/ 386797 h 389395"/>
                <a:gd name="connsiteX669" fmla="*/ 272140 w 694176"/>
                <a:gd name="connsiteY669" fmla="*/ 379416 h 389395"/>
                <a:gd name="connsiteX670" fmla="*/ 265799 w 694176"/>
                <a:gd name="connsiteY670" fmla="*/ 368086 h 389395"/>
                <a:gd name="connsiteX671" fmla="*/ 263616 w 694176"/>
                <a:gd name="connsiteY671" fmla="*/ 353637 h 389395"/>
                <a:gd name="connsiteX672" fmla="*/ 263616 w 694176"/>
                <a:gd name="connsiteY672" fmla="*/ 350934 h 389395"/>
                <a:gd name="connsiteX673" fmla="*/ 266111 w 694176"/>
                <a:gd name="connsiteY673" fmla="*/ 337525 h 389395"/>
                <a:gd name="connsiteX674" fmla="*/ 273076 w 694176"/>
                <a:gd name="connsiteY674" fmla="*/ 327130 h 389395"/>
                <a:gd name="connsiteX675" fmla="*/ 283679 w 694176"/>
                <a:gd name="connsiteY675" fmla="*/ 320373 h 389395"/>
                <a:gd name="connsiteX676" fmla="*/ 297192 w 694176"/>
                <a:gd name="connsiteY676" fmla="*/ 317982 h 389395"/>
                <a:gd name="connsiteX677" fmla="*/ 310706 w 694176"/>
                <a:gd name="connsiteY677" fmla="*/ 320373 h 389395"/>
                <a:gd name="connsiteX678" fmla="*/ 321309 w 694176"/>
                <a:gd name="connsiteY678" fmla="*/ 327130 h 389395"/>
                <a:gd name="connsiteX679" fmla="*/ 328169 w 694176"/>
                <a:gd name="connsiteY679" fmla="*/ 337525 h 389395"/>
                <a:gd name="connsiteX680" fmla="*/ 330664 w 694176"/>
                <a:gd name="connsiteY680" fmla="*/ 350934 h 389395"/>
                <a:gd name="connsiteX681" fmla="*/ 330664 w 694176"/>
                <a:gd name="connsiteY681" fmla="*/ 353637 h 389395"/>
                <a:gd name="connsiteX682" fmla="*/ 328585 w 694176"/>
                <a:gd name="connsiteY682" fmla="*/ 368086 h 389395"/>
                <a:gd name="connsiteX683" fmla="*/ 322244 w 694176"/>
                <a:gd name="connsiteY683" fmla="*/ 379416 h 389395"/>
                <a:gd name="connsiteX684" fmla="*/ 311745 w 694176"/>
                <a:gd name="connsiteY684" fmla="*/ 386797 h 389395"/>
                <a:gd name="connsiteX685" fmla="*/ 297296 w 694176"/>
                <a:gd name="connsiteY685" fmla="*/ 389396 h 389395"/>
                <a:gd name="connsiteX686" fmla="*/ 297296 w 694176"/>
                <a:gd name="connsiteY686" fmla="*/ 389396 h 389395"/>
                <a:gd name="connsiteX687" fmla="*/ 297296 w 694176"/>
                <a:gd name="connsiteY687" fmla="*/ 328377 h 389395"/>
                <a:gd name="connsiteX688" fmla="*/ 280872 w 694176"/>
                <a:gd name="connsiteY688" fmla="*/ 334510 h 389395"/>
                <a:gd name="connsiteX689" fmla="*/ 275363 w 694176"/>
                <a:gd name="connsiteY689" fmla="*/ 351142 h 389395"/>
                <a:gd name="connsiteX690" fmla="*/ 275363 w 694176"/>
                <a:gd name="connsiteY690" fmla="*/ 353429 h 389395"/>
                <a:gd name="connsiteX691" fmla="*/ 276506 w 694176"/>
                <a:gd name="connsiteY691" fmla="*/ 363512 h 389395"/>
                <a:gd name="connsiteX692" fmla="*/ 280145 w 694176"/>
                <a:gd name="connsiteY692" fmla="*/ 371620 h 389395"/>
                <a:gd name="connsiteX693" fmla="*/ 286901 w 694176"/>
                <a:gd name="connsiteY693" fmla="*/ 377026 h 389395"/>
                <a:gd name="connsiteX694" fmla="*/ 297192 w 694176"/>
                <a:gd name="connsiteY694" fmla="*/ 379001 h 389395"/>
                <a:gd name="connsiteX695" fmla="*/ 307795 w 694176"/>
                <a:gd name="connsiteY695" fmla="*/ 377130 h 389395"/>
                <a:gd name="connsiteX696" fmla="*/ 314552 w 694176"/>
                <a:gd name="connsiteY696" fmla="*/ 371932 h 389395"/>
                <a:gd name="connsiteX697" fmla="*/ 318190 w 694176"/>
                <a:gd name="connsiteY697" fmla="*/ 363824 h 389395"/>
                <a:gd name="connsiteX698" fmla="*/ 319334 w 694176"/>
                <a:gd name="connsiteY698" fmla="*/ 353429 h 389395"/>
                <a:gd name="connsiteX699" fmla="*/ 319334 w 694176"/>
                <a:gd name="connsiteY699" fmla="*/ 351142 h 389395"/>
                <a:gd name="connsiteX700" fmla="*/ 313824 w 694176"/>
                <a:gd name="connsiteY700" fmla="*/ 334510 h 389395"/>
                <a:gd name="connsiteX701" fmla="*/ 297296 w 694176"/>
                <a:gd name="connsiteY701" fmla="*/ 328377 h 389395"/>
                <a:gd name="connsiteX702" fmla="*/ 297296 w 694176"/>
                <a:gd name="connsiteY702" fmla="*/ 328377 h 389395"/>
                <a:gd name="connsiteX703" fmla="*/ 342410 w 694176"/>
                <a:gd name="connsiteY703" fmla="*/ 389396 h 389395"/>
                <a:gd name="connsiteX704" fmla="*/ 337837 w 694176"/>
                <a:gd name="connsiteY704" fmla="*/ 388252 h 389395"/>
                <a:gd name="connsiteX705" fmla="*/ 337837 w 694176"/>
                <a:gd name="connsiteY705" fmla="*/ 378897 h 389395"/>
                <a:gd name="connsiteX706" fmla="*/ 343866 w 694176"/>
                <a:gd name="connsiteY706" fmla="*/ 376402 h 389395"/>
                <a:gd name="connsiteX707" fmla="*/ 346256 w 694176"/>
                <a:gd name="connsiteY707" fmla="*/ 370477 h 389395"/>
                <a:gd name="connsiteX708" fmla="*/ 346776 w 694176"/>
                <a:gd name="connsiteY708" fmla="*/ 366735 h 389395"/>
                <a:gd name="connsiteX709" fmla="*/ 347192 w 694176"/>
                <a:gd name="connsiteY709" fmla="*/ 362161 h 389395"/>
                <a:gd name="connsiteX710" fmla="*/ 350622 w 694176"/>
                <a:gd name="connsiteY710" fmla="*/ 319230 h 389395"/>
                <a:gd name="connsiteX711" fmla="*/ 391059 w 694176"/>
                <a:gd name="connsiteY711" fmla="*/ 319230 h 389395"/>
                <a:gd name="connsiteX712" fmla="*/ 391059 w 694176"/>
                <a:gd name="connsiteY712" fmla="*/ 388252 h 389395"/>
                <a:gd name="connsiteX713" fmla="*/ 379832 w 694176"/>
                <a:gd name="connsiteY713" fmla="*/ 388252 h 389395"/>
                <a:gd name="connsiteX714" fmla="*/ 379832 w 694176"/>
                <a:gd name="connsiteY714" fmla="*/ 329625 h 389395"/>
                <a:gd name="connsiteX715" fmla="*/ 360810 w 694176"/>
                <a:gd name="connsiteY715" fmla="*/ 329625 h 389395"/>
                <a:gd name="connsiteX716" fmla="*/ 357691 w 694176"/>
                <a:gd name="connsiteY716" fmla="*/ 364448 h 389395"/>
                <a:gd name="connsiteX717" fmla="*/ 357275 w 694176"/>
                <a:gd name="connsiteY717" fmla="*/ 367878 h 389395"/>
                <a:gd name="connsiteX718" fmla="*/ 356651 w 694176"/>
                <a:gd name="connsiteY718" fmla="*/ 371932 h 389395"/>
                <a:gd name="connsiteX719" fmla="*/ 355196 w 694176"/>
                <a:gd name="connsiteY719" fmla="*/ 378065 h 389395"/>
                <a:gd name="connsiteX720" fmla="*/ 352597 w 694176"/>
                <a:gd name="connsiteY720" fmla="*/ 383678 h 389395"/>
                <a:gd name="connsiteX721" fmla="*/ 348439 w 694176"/>
                <a:gd name="connsiteY721" fmla="*/ 387836 h 389395"/>
                <a:gd name="connsiteX722" fmla="*/ 342410 w 694176"/>
                <a:gd name="connsiteY722" fmla="*/ 389396 h 389395"/>
                <a:gd name="connsiteX723" fmla="*/ 342410 w 694176"/>
                <a:gd name="connsiteY723" fmla="*/ 389396 h 389395"/>
                <a:gd name="connsiteX724" fmla="*/ 434718 w 694176"/>
                <a:gd name="connsiteY724" fmla="*/ 389396 h 389395"/>
                <a:gd name="connsiteX725" fmla="*/ 420061 w 694176"/>
                <a:gd name="connsiteY725" fmla="*/ 386797 h 389395"/>
                <a:gd name="connsiteX726" fmla="*/ 409562 w 694176"/>
                <a:gd name="connsiteY726" fmla="*/ 379416 h 389395"/>
                <a:gd name="connsiteX727" fmla="*/ 403221 w 694176"/>
                <a:gd name="connsiteY727" fmla="*/ 368086 h 389395"/>
                <a:gd name="connsiteX728" fmla="*/ 401038 w 694176"/>
                <a:gd name="connsiteY728" fmla="*/ 353637 h 389395"/>
                <a:gd name="connsiteX729" fmla="*/ 401038 w 694176"/>
                <a:gd name="connsiteY729" fmla="*/ 350934 h 389395"/>
                <a:gd name="connsiteX730" fmla="*/ 403533 w 694176"/>
                <a:gd name="connsiteY730" fmla="*/ 337525 h 389395"/>
                <a:gd name="connsiteX731" fmla="*/ 410497 w 694176"/>
                <a:gd name="connsiteY731" fmla="*/ 327130 h 389395"/>
                <a:gd name="connsiteX732" fmla="*/ 421100 w 694176"/>
                <a:gd name="connsiteY732" fmla="*/ 320373 h 389395"/>
                <a:gd name="connsiteX733" fmla="*/ 434614 w 694176"/>
                <a:gd name="connsiteY733" fmla="*/ 317982 h 389395"/>
                <a:gd name="connsiteX734" fmla="*/ 448127 w 694176"/>
                <a:gd name="connsiteY734" fmla="*/ 320373 h 389395"/>
                <a:gd name="connsiteX735" fmla="*/ 458730 w 694176"/>
                <a:gd name="connsiteY735" fmla="*/ 327130 h 389395"/>
                <a:gd name="connsiteX736" fmla="*/ 465591 w 694176"/>
                <a:gd name="connsiteY736" fmla="*/ 337525 h 389395"/>
                <a:gd name="connsiteX737" fmla="*/ 468086 w 694176"/>
                <a:gd name="connsiteY737" fmla="*/ 350934 h 389395"/>
                <a:gd name="connsiteX738" fmla="*/ 468086 w 694176"/>
                <a:gd name="connsiteY738" fmla="*/ 353637 h 389395"/>
                <a:gd name="connsiteX739" fmla="*/ 466007 w 694176"/>
                <a:gd name="connsiteY739" fmla="*/ 368086 h 389395"/>
                <a:gd name="connsiteX740" fmla="*/ 459666 w 694176"/>
                <a:gd name="connsiteY740" fmla="*/ 379416 h 389395"/>
                <a:gd name="connsiteX741" fmla="*/ 449167 w 694176"/>
                <a:gd name="connsiteY741" fmla="*/ 386797 h 389395"/>
                <a:gd name="connsiteX742" fmla="*/ 434718 w 694176"/>
                <a:gd name="connsiteY742" fmla="*/ 389396 h 389395"/>
                <a:gd name="connsiteX743" fmla="*/ 434718 w 694176"/>
                <a:gd name="connsiteY743" fmla="*/ 389396 h 389395"/>
                <a:gd name="connsiteX744" fmla="*/ 434718 w 694176"/>
                <a:gd name="connsiteY744" fmla="*/ 328377 h 389395"/>
                <a:gd name="connsiteX745" fmla="*/ 418294 w 694176"/>
                <a:gd name="connsiteY745" fmla="*/ 334510 h 389395"/>
                <a:gd name="connsiteX746" fmla="*/ 412784 w 694176"/>
                <a:gd name="connsiteY746" fmla="*/ 351142 h 389395"/>
                <a:gd name="connsiteX747" fmla="*/ 412784 w 694176"/>
                <a:gd name="connsiteY747" fmla="*/ 353429 h 389395"/>
                <a:gd name="connsiteX748" fmla="*/ 413824 w 694176"/>
                <a:gd name="connsiteY748" fmla="*/ 363512 h 389395"/>
                <a:gd name="connsiteX749" fmla="*/ 417462 w 694176"/>
                <a:gd name="connsiteY749" fmla="*/ 371620 h 389395"/>
                <a:gd name="connsiteX750" fmla="*/ 424219 w 694176"/>
                <a:gd name="connsiteY750" fmla="*/ 377026 h 389395"/>
                <a:gd name="connsiteX751" fmla="*/ 434510 w 694176"/>
                <a:gd name="connsiteY751" fmla="*/ 379001 h 389395"/>
                <a:gd name="connsiteX752" fmla="*/ 445113 w 694176"/>
                <a:gd name="connsiteY752" fmla="*/ 377130 h 389395"/>
                <a:gd name="connsiteX753" fmla="*/ 451869 w 694176"/>
                <a:gd name="connsiteY753" fmla="*/ 371932 h 389395"/>
                <a:gd name="connsiteX754" fmla="*/ 455508 w 694176"/>
                <a:gd name="connsiteY754" fmla="*/ 363824 h 389395"/>
                <a:gd name="connsiteX755" fmla="*/ 456651 w 694176"/>
                <a:gd name="connsiteY755" fmla="*/ 353429 h 389395"/>
                <a:gd name="connsiteX756" fmla="*/ 456651 w 694176"/>
                <a:gd name="connsiteY756" fmla="*/ 351142 h 389395"/>
                <a:gd name="connsiteX757" fmla="*/ 451142 w 694176"/>
                <a:gd name="connsiteY757" fmla="*/ 334510 h 389395"/>
                <a:gd name="connsiteX758" fmla="*/ 434718 w 694176"/>
                <a:gd name="connsiteY758" fmla="*/ 328377 h 389395"/>
                <a:gd name="connsiteX759" fmla="*/ 434718 w 694176"/>
                <a:gd name="connsiteY759" fmla="*/ 328377 h 389395"/>
                <a:gd name="connsiteX760" fmla="*/ 478065 w 694176"/>
                <a:gd name="connsiteY760" fmla="*/ 388252 h 389395"/>
                <a:gd name="connsiteX761" fmla="*/ 478065 w 694176"/>
                <a:gd name="connsiteY761" fmla="*/ 319230 h 389395"/>
                <a:gd name="connsiteX762" fmla="*/ 523491 w 694176"/>
                <a:gd name="connsiteY762" fmla="*/ 319230 h 389395"/>
                <a:gd name="connsiteX763" fmla="*/ 520164 w 694176"/>
                <a:gd name="connsiteY763" fmla="*/ 329625 h 389395"/>
                <a:gd name="connsiteX764" fmla="*/ 489395 w 694176"/>
                <a:gd name="connsiteY764" fmla="*/ 329625 h 389395"/>
                <a:gd name="connsiteX765" fmla="*/ 489395 w 694176"/>
                <a:gd name="connsiteY765" fmla="*/ 388252 h 389395"/>
                <a:gd name="connsiteX766" fmla="*/ 478065 w 694176"/>
                <a:gd name="connsiteY766" fmla="*/ 388252 h 389395"/>
                <a:gd name="connsiteX767" fmla="*/ 478065 w 694176"/>
                <a:gd name="connsiteY767" fmla="*/ 388252 h 389395"/>
                <a:gd name="connsiteX768" fmla="*/ 574738 w 694176"/>
                <a:gd name="connsiteY768" fmla="*/ 388252 h 389395"/>
                <a:gd name="connsiteX769" fmla="*/ 574738 w 694176"/>
                <a:gd name="connsiteY769" fmla="*/ 336589 h 389395"/>
                <a:gd name="connsiteX770" fmla="*/ 540331 w 694176"/>
                <a:gd name="connsiteY770" fmla="*/ 388252 h 389395"/>
                <a:gd name="connsiteX771" fmla="*/ 529416 w 694176"/>
                <a:gd name="connsiteY771" fmla="*/ 388252 h 389395"/>
                <a:gd name="connsiteX772" fmla="*/ 529416 w 694176"/>
                <a:gd name="connsiteY772" fmla="*/ 319230 h 389395"/>
                <a:gd name="connsiteX773" fmla="*/ 540642 w 694176"/>
                <a:gd name="connsiteY773" fmla="*/ 319230 h 389395"/>
                <a:gd name="connsiteX774" fmla="*/ 540642 w 694176"/>
                <a:gd name="connsiteY774" fmla="*/ 370477 h 389395"/>
                <a:gd name="connsiteX775" fmla="*/ 574738 w 694176"/>
                <a:gd name="connsiteY775" fmla="*/ 319230 h 389395"/>
                <a:gd name="connsiteX776" fmla="*/ 585964 w 694176"/>
                <a:gd name="connsiteY776" fmla="*/ 319230 h 389395"/>
                <a:gd name="connsiteX777" fmla="*/ 585964 w 694176"/>
                <a:gd name="connsiteY777" fmla="*/ 388252 h 389395"/>
                <a:gd name="connsiteX778" fmla="*/ 574738 w 694176"/>
                <a:gd name="connsiteY778" fmla="*/ 388252 h 389395"/>
                <a:gd name="connsiteX779" fmla="*/ 574738 w 694176"/>
                <a:gd name="connsiteY779" fmla="*/ 388252 h 389395"/>
                <a:gd name="connsiteX780" fmla="*/ 643241 w 694176"/>
                <a:gd name="connsiteY780" fmla="*/ 388252 h 389395"/>
                <a:gd name="connsiteX781" fmla="*/ 643241 w 694176"/>
                <a:gd name="connsiteY781" fmla="*/ 336589 h 389395"/>
                <a:gd name="connsiteX782" fmla="*/ 608834 w 694176"/>
                <a:gd name="connsiteY782" fmla="*/ 388252 h 389395"/>
                <a:gd name="connsiteX783" fmla="*/ 597919 w 694176"/>
                <a:gd name="connsiteY783" fmla="*/ 388252 h 389395"/>
                <a:gd name="connsiteX784" fmla="*/ 597919 w 694176"/>
                <a:gd name="connsiteY784" fmla="*/ 319230 h 389395"/>
                <a:gd name="connsiteX785" fmla="*/ 609145 w 694176"/>
                <a:gd name="connsiteY785" fmla="*/ 319230 h 389395"/>
                <a:gd name="connsiteX786" fmla="*/ 609145 w 694176"/>
                <a:gd name="connsiteY786" fmla="*/ 370477 h 389395"/>
                <a:gd name="connsiteX787" fmla="*/ 643241 w 694176"/>
                <a:gd name="connsiteY787" fmla="*/ 319230 h 389395"/>
                <a:gd name="connsiteX788" fmla="*/ 654467 w 694176"/>
                <a:gd name="connsiteY788" fmla="*/ 319230 h 389395"/>
                <a:gd name="connsiteX789" fmla="*/ 654467 w 694176"/>
                <a:gd name="connsiteY789" fmla="*/ 388252 h 389395"/>
                <a:gd name="connsiteX790" fmla="*/ 643241 w 694176"/>
                <a:gd name="connsiteY790" fmla="*/ 388252 h 389395"/>
                <a:gd name="connsiteX791" fmla="*/ 643241 w 694176"/>
                <a:gd name="connsiteY791" fmla="*/ 388252 h 389395"/>
                <a:gd name="connsiteX792" fmla="*/ 625569 w 694176"/>
                <a:gd name="connsiteY792" fmla="*/ 314864 h 389395"/>
                <a:gd name="connsiteX793" fmla="*/ 620164 w 694176"/>
                <a:gd name="connsiteY793" fmla="*/ 314240 h 389395"/>
                <a:gd name="connsiteX794" fmla="*/ 615486 w 694176"/>
                <a:gd name="connsiteY794" fmla="*/ 312057 h 389395"/>
                <a:gd name="connsiteX795" fmla="*/ 612160 w 694176"/>
                <a:gd name="connsiteY795" fmla="*/ 308315 h 389395"/>
                <a:gd name="connsiteX796" fmla="*/ 610913 w 694176"/>
                <a:gd name="connsiteY796" fmla="*/ 302806 h 389395"/>
                <a:gd name="connsiteX797" fmla="*/ 617981 w 694176"/>
                <a:gd name="connsiteY797" fmla="*/ 302806 h 389395"/>
                <a:gd name="connsiteX798" fmla="*/ 620164 w 694176"/>
                <a:gd name="connsiteY798" fmla="*/ 307067 h 389395"/>
                <a:gd name="connsiteX799" fmla="*/ 625569 w 694176"/>
                <a:gd name="connsiteY799" fmla="*/ 308315 h 389395"/>
                <a:gd name="connsiteX800" fmla="*/ 630871 w 694176"/>
                <a:gd name="connsiteY800" fmla="*/ 307171 h 389395"/>
                <a:gd name="connsiteX801" fmla="*/ 633158 w 694176"/>
                <a:gd name="connsiteY801" fmla="*/ 302909 h 389395"/>
                <a:gd name="connsiteX802" fmla="*/ 640226 w 694176"/>
                <a:gd name="connsiteY802" fmla="*/ 302909 h 389395"/>
                <a:gd name="connsiteX803" fmla="*/ 638979 w 694176"/>
                <a:gd name="connsiteY803" fmla="*/ 308523 h 389395"/>
                <a:gd name="connsiteX804" fmla="*/ 635652 w 694176"/>
                <a:gd name="connsiteY804" fmla="*/ 312265 h 389395"/>
                <a:gd name="connsiteX805" fmla="*/ 630975 w 694176"/>
                <a:gd name="connsiteY805" fmla="*/ 314344 h 389395"/>
                <a:gd name="connsiteX806" fmla="*/ 625569 w 694176"/>
                <a:gd name="connsiteY806" fmla="*/ 314864 h 38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Lst>
              <a:rect l="l" t="t" r="r" b="b"/>
              <a:pathLst>
                <a:path w="694176" h="389395">
                  <a:moveTo>
                    <a:pt x="22557" y="40748"/>
                  </a:moveTo>
                  <a:lnTo>
                    <a:pt x="43347" y="40748"/>
                  </a:lnTo>
                  <a:lnTo>
                    <a:pt x="34303" y="17567"/>
                  </a:lnTo>
                  <a:lnTo>
                    <a:pt x="32744" y="9771"/>
                  </a:lnTo>
                  <a:lnTo>
                    <a:pt x="31185" y="17567"/>
                  </a:lnTo>
                  <a:lnTo>
                    <a:pt x="22557" y="40748"/>
                  </a:lnTo>
                  <a:lnTo>
                    <a:pt x="22557" y="40748"/>
                  </a:lnTo>
                  <a:close/>
                  <a:moveTo>
                    <a:pt x="19231" y="50520"/>
                  </a:moveTo>
                  <a:lnTo>
                    <a:pt x="11954" y="70166"/>
                  </a:lnTo>
                  <a:lnTo>
                    <a:pt x="104" y="70166"/>
                  </a:lnTo>
                  <a:lnTo>
                    <a:pt x="25883" y="1143"/>
                  </a:lnTo>
                  <a:lnTo>
                    <a:pt x="39293" y="1143"/>
                  </a:lnTo>
                  <a:lnTo>
                    <a:pt x="66320" y="70166"/>
                  </a:lnTo>
                  <a:lnTo>
                    <a:pt x="54678" y="70166"/>
                  </a:lnTo>
                  <a:lnTo>
                    <a:pt x="46985" y="50520"/>
                  </a:lnTo>
                  <a:lnTo>
                    <a:pt x="19231" y="50520"/>
                  </a:lnTo>
                  <a:lnTo>
                    <a:pt x="19231" y="50520"/>
                  </a:lnTo>
                  <a:close/>
                  <a:moveTo>
                    <a:pt x="83368" y="35759"/>
                  </a:moveTo>
                  <a:cubicBezTo>
                    <a:pt x="83368" y="39709"/>
                    <a:pt x="83680" y="43139"/>
                    <a:pt x="84199" y="46258"/>
                  </a:cubicBezTo>
                  <a:cubicBezTo>
                    <a:pt x="84719" y="49376"/>
                    <a:pt x="85759" y="51975"/>
                    <a:pt x="87318" y="54158"/>
                  </a:cubicBezTo>
                  <a:cubicBezTo>
                    <a:pt x="88773" y="56341"/>
                    <a:pt x="90852" y="58004"/>
                    <a:pt x="93555" y="59147"/>
                  </a:cubicBezTo>
                  <a:cubicBezTo>
                    <a:pt x="96257" y="60291"/>
                    <a:pt x="99688" y="60915"/>
                    <a:pt x="104054" y="60915"/>
                  </a:cubicBezTo>
                  <a:cubicBezTo>
                    <a:pt x="107068" y="60915"/>
                    <a:pt x="109771" y="60603"/>
                    <a:pt x="112058" y="59875"/>
                  </a:cubicBezTo>
                  <a:cubicBezTo>
                    <a:pt x="114345" y="59147"/>
                    <a:pt x="116632" y="57692"/>
                    <a:pt x="118711" y="55405"/>
                  </a:cubicBezTo>
                  <a:lnTo>
                    <a:pt x="126195" y="62370"/>
                  </a:lnTo>
                  <a:cubicBezTo>
                    <a:pt x="123180" y="65592"/>
                    <a:pt x="119854" y="67879"/>
                    <a:pt x="116112" y="69231"/>
                  </a:cubicBezTo>
                  <a:cubicBezTo>
                    <a:pt x="112370" y="70582"/>
                    <a:pt x="108316" y="71310"/>
                    <a:pt x="104054" y="71310"/>
                  </a:cubicBezTo>
                  <a:cubicBezTo>
                    <a:pt x="98336" y="71310"/>
                    <a:pt x="93347" y="70478"/>
                    <a:pt x="89293" y="68711"/>
                  </a:cubicBezTo>
                  <a:cubicBezTo>
                    <a:pt x="85239" y="66944"/>
                    <a:pt x="81912" y="64553"/>
                    <a:pt x="79314" y="61434"/>
                  </a:cubicBezTo>
                  <a:cubicBezTo>
                    <a:pt x="76715" y="58316"/>
                    <a:pt x="74844" y="54574"/>
                    <a:pt x="73596" y="50312"/>
                  </a:cubicBezTo>
                  <a:cubicBezTo>
                    <a:pt x="72349" y="45946"/>
                    <a:pt x="71725" y="41164"/>
                    <a:pt x="71725" y="35863"/>
                  </a:cubicBezTo>
                  <a:lnTo>
                    <a:pt x="71725" y="32224"/>
                  </a:lnTo>
                  <a:cubicBezTo>
                    <a:pt x="71725" y="27235"/>
                    <a:pt x="72453" y="22661"/>
                    <a:pt x="73908" y="18711"/>
                  </a:cubicBezTo>
                  <a:cubicBezTo>
                    <a:pt x="75364" y="14657"/>
                    <a:pt x="77443" y="11331"/>
                    <a:pt x="80145" y="8524"/>
                  </a:cubicBezTo>
                  <a:cubicBezTo>
                    <a:pt x="82848" y="5717"/>
                    <a:pt x="86278" y="3638"/>
                    <a:pt x="90228" y="2183"/>
                  </a:cubicBezTo>
                  <a:cubicBezTo>
                    <a:pt x="94282" y="728"/>
                    <a:pt x="98856" y="0"/>
                    <a:pt x="103950" y="0"/>
                  </a:cubicBezTo>
                  <a:cubicBezTo>
                    <a:pt x="108004" y="0"/>
                    <a:pt x="111954" y="624"/>
                    <a:pt x="115800" y="1975"/>
                  </a:cubicBezTo>
                  <a:cubicBezTo>
                    <a:pt x="119646" y="3326"/>
                    <a:pt x="122973" y="5405"/>
                    <a:pt x="125883" y="8420"/>
                  </a:cubicBezTo>
                  <a:lnTo>
                    <a:pt x="118295" y="16112"/>
                  </a:lnTo>
                  <a:cubicBezTo>
                    <a:pt x="116216" y="14033"/>
                    <a:pt x="114033" y="12578"/>
                    <a:pt x="111746" y="11746"/>
                  </a:cubicBezTo>
                  <a:cubicBezTo>
                    <a:pt x="109459" y="10915"/>
                    <a:pt x="106860" y="10603"/>
                    <a:pt x="103950" y="10603"/>
                  </a:cubicBezTo>
                  <a:cubicBezTo>
                    <a:pt x="96881" y="10603"/>
                    <a:pt x="91684" y="12474"/>
                    <a:pt x="88253" y="16216"/>
                  </a:cubicBezTo>
                  <a:cubicBezTo>
                    <a:pt x="84927" y="19958"/>
                    <a:pt x="83264" y="25364"/>
                    <a:pt x="83264" y="32536"/>
                  </a:cubicBezTo>
                  <a:lnTo>
                    <a:pt x="83264" y="35759"/>
                  </a:lnTo>
                  <a:lnTo>
                    <a:pt x="83368" y="35759"/>
                  </a:lnTo>
                  <a:close/>
                  <a:moveTo>
                    <a:pt x="145530" y="35759"/>
                  </a:moveTo>
                  <a:cubicBezTo>
                    <a:pt x="145530" y="39709"/>
                    <a:pt x="145841" y="43139"/>
                    <a:pt x="146361" y="46258"/>
                  </a:cubicBezTo>
                  <a:cubicBezTo>
                    <a:pt x="146881" y="49376"/>
                    <a:pt x="147920" y="51975"/>
                    <a:pt x="149480" y="54158"/>
                  </a:cubicBezTo>
                  <a:cubicBezTo>
                    <a:pt x="150935" y="56341"/>
                    <a:pt x="153014" y="58004"/>
                    <a:pt x="155717" y="59147"/>
                  </a:cubicBezTo>
                  <a:cubicBezTo>
                    <a:pt x="158419" y="60291"/>
                    <a:pt x="161850" y="60915"/>
                    <a:pt x="166216" y="60915"/>
                  </a:cubicBezTo>
                  <a:cubicBezTo>
                    <a:pt x="169230" y="60915"/>
                    <a:pt x="171933" y="60603"/>
                    <a:pt x="174220" y="59875"/>
                  </a:cubicBezTo>
                  <a:cubicBezTo>
                    <a:pt x="176507" y="59147"/>
                    <a:pt x="178794" y="57692"/>
                    <a:pt x="180873" y="55405"/>
                  </a:cubicBezTo>
                  <a:lnTo>
                    <a:pt x="188357" y="62370"/>
                  </a:lnTo>
                  <a:cubicBezTo>
                    <a:pt x="185342" y="65592"/>
                    <a:pt x="182016" y="67879"/>
                    <a:pt x="178274" y="69231"/>
                  </a:cubicBezTo>
                  <a:cubicBezTo>
                    <a:pt x="174532" y="70582"/>
                    <a:pt x="170478" y="71310"/>
                    <a:pt x="166216" y="71310"/>
                  </a:cubicBezTo>
                  <a:cubicBezTo>
                    <a:pt x="160498" y="71310"/>
                    <a:pt x="155509" y="70478"/>
                    <a:pt x="151455" y="68711"/>
                  </a:cubicBezTo>
                  <a:cubicBezTo>
                    <a:pt x="147401" y="66944"/>
                    <a:pt x="144074" y="64553"/>
                    <a:pt x="141476" y="61434"/>
                  </a:cubicBezTo>
                  <a:cubicBezTo>
                    <a:pt x="138877" y="58316"/>
                    <a:pt x="137006" y="54574"/>
                    <a:pt x="135758" y="50312"/>
                  </a:cubicBezTo>
                  <a:cubicBezTo>
                    <a:pt x="134511" y="45946"/>
                    <a:pt x="133887" y="41164"/>
                    <a:pt x="133887" y="35863"/>
                  </a:cubicBezTo>
                  <a:lnTo>
                    <a:pt x="133887" y="32224"/>
                  </a:lnTo>
                  <a:cubicBezTo>
                    <a:pt x="133887" y="27235"/>
                    <a:pt x="134615" y="22661"/>
                    <a:pt x="136070" y="18711"/>
                  </a:cubicBezTo>
                  <a:cubicBezTo>
                    <a:pt x="137526" y="14657"/>
                    <a:pt x="139604" y="11331"/>
                    <a:pt x="142307" y="8524"/>
                  </a:cubicBezTo>
                  <a:cubicBezTo>
                    <a:pt x="145010" y="5717"/>
                    <a:pt x="148440" y="3638"/>
                    <a:pt x="152390" y="2183"/>
                  </a:cubicBezTo>
                  <a:cubicBezTo>
                    <a:pt x="156444" y="728"/>
                    <a:pt x="161018" y="0"/>
                    <a:pt x="166112" y="0"/>
                  </a:cubicBezTo>
                  <a:cubicBezTo>
                    <a:pt x="170166" y="0"/>
                    <a:pt x="174116" y="624"/>
                    <a:pt x="177962" y="1975"/>
                  </a:cubicBezTo>
                  <a:cubicBezTo>
                    <a:pt x="181808" y="3326"/>
                    <a:pt x="185134" y="5405"/>
                    <a:pt x="188045" y="8420"/>
                  </a:cubicBezTo>
                  <a:lnTo>
                    <a:pt x="180457" y="16112"/>
                  </a:lnTo>
                  <a:cubicBezTo>
                    <a:pt x="178378" y="14033"/>
                    <a:pt x="176195" y="12578"/>
                    <a:pt x="173908" y="11746"/>
                  </a:cubicBezTo>
                  <a:cubicBezTo>
                    <a:pt x="171621" y="10915"/>
                    <a:pt x="169022" y="10603"/>
                    <a:pt x="166112" y="10603"/>
                  </a:cubicBezTo>
                  <a:cubicBezTo>
                    <a:pt x="159043" y="10603"/>
                    <a:pt x="153846" y="12474"/>
                    <a:pt x="150415" y="16216"/>
                  </a:cubicBezTo>
                  <a:cubicBezTo>
                    <a:pt x="147089" y="19958"/>
                    <a:pt x="145426" y="25364"/>
                    <a:pt x="145426" y="32536"/>
                  </a:cubicBezTo>
                  <a:lnTo>
                    <a:pt x="145426" y="35759"/>
                  </a:lnTo>
                  <a:lnTo>
                    <a:pt x="145530" y="35759"/>
                  </a:lnTo>
                  <a:close/>
                  <a:moveTo>
                    <a:pt x="229625" y="71413"/>
                  </a:moveTo>
                  <a:cubicBezTo>
                    <a:pt x="224012" y="71413"/>
                    <a:pt x="219126" y="70582"/>
                    <a:pt x="214968" y="68815"/>
                  </a:cubicBezTo>
                  <a:cubicBezTo>
                    <a:pt x="210810" y="67048"/>
                    <a:pt x="207276" y="64553"/>
                    <a:pt x="204469" y="61434"/>
                  </a:cubicBezTo>
                  <a:cubicBezTo>
                    <a:pt x="201662" y="58212"/>
                    <a:pt x="199583" y="54470"/>
                    <a:pt x="198128" y="50104"/>
                  </a:cubicBezTo>
                  <a:cubicBezTo>
                    <a:pt x="196673" y="45738"/>
                    <a:pt x="195945" y="40956"/>
                    <a:pt x="195945" y="35655"/>
                  </a:cubicBezTo>
                  <a:lnTo>
                    <a:pt x="195945" y="32952"/>
                  </a:lnTo>
                  <a:cubicBezTo>
                    <a:pt x="195945" y="28066"/>
                    <a:pt x="196777" y="23701"/>
                    <a:pt x="198440" y="19543"/>
                  </a:cubicBezTo>
                  <a:cubicBezTo>
                    <a:pt x="200103" y="15489"/>
                    <a:pt x="202390" y="11954"/>
                    <a:pt x="205405" y="9148"/>
                  </a:cubicBezTo>
                  <a:cubicBezTo>
                    <a:pt x="208419" y="6237"/>
                    <a:pt x="211953" y="4054"/>
                    <a:pt x="216007" y="2391"/>
                  </a:cubicBezTo>
                  <a:cubicBezTo>
                    <a:pt x="220165" y="728"/>
                    <a:pt x="224635" y="0"/>
                    <a:pt x="229521" y="0"/>
                  </a:cubicBezTo>
                  <a:cubicBezTo>
                    <a:pt x="234407" y="0"/>
                    <a:pt x="238876" y="832"/>
                    <a:pt x="243034" y="2391"/>
                  </a:cubicBezTo>
                  <a:cubicBezTo>
                    <a:pt x="247089" y="4054"/>
                    <a:pt x="250623" y="6237"/>
                    <a:pt x="253637" y="9148"/>
                  </a:cubicBezTo>
                  <a:cubicBezTo>
                    <a:pt x="256548" y="12058"/>
                    <a:pt x="258835" y="15489"/>
                    <a:pt x="260498" y="19543"/>
                  </a:cubicBezTo>
                  <a:cubicBezTo>
                    <a:pt x="262161" y="23597"/>
                    <a:pt x="262993" y="28066"/>
                    <a:pt x="262993" y="32952"/>
                  </a:cubicBezTo>
                  <a:lnTo>
                    <a:pt x="262993" y="35655"/>
                  </a:lnTo>
                  <a:cubicBezTo>
                    <a:pt x="262993" y="40852"/>
                    <a:pt x="262265" y="45738"/>
                    <a:pt x="260914" y="50104"/>
                  </a:cubicBezTo>
                  <a:cubicBezTo>
                    <a:pt x="259562" y="54470"/>
                    <a:pt x="257380" y="58212"/>
                    <a:pt x="254573" y="61434"/>
                  </a:cubicBezTo>
                  <a:cubicBezTo>
                    <a:pt x="251766" y="64657"/>
                    <a:pt x="248232" y="67048"/>
                    <a:pt x="244074" y="68815"/>
                  </a:cubicBezTo>
                  <a:cubicBezTo>
                    <a:pt x="240124" y="70478"/>
                    <a:pt x="235238" y="71413"/>
                    <a:pt x="229625" y="71413"/>
                  </a:cubicBezTo>
                  <a:lnTo>
                    <a:pt x="229625" y="71413"/>
                  </a:lnTo>
                  <a:close/>
                  <a:moveTo>
                    <a:pt x="229625" y="10395"/>
                  </a:moveTo>
                  <a:cubicBezTo>
                    <a:pt x="222348" y="10395"/>
                    <a:pt x="216839" y="12474"/>
                    <a:pt x="213201" y="16528"/>
                  </a:cubicBezTo>
                  <a:cubicBezTo>
                    <a:pt x="209563" y="20582"/>
                    <a:pt x="207692" y="26195"/>
                    <a:pt x="207692" y="33160"/>
                  </a:cubicBezTo>
                  <a:lnTo>
                    <a:pt x="207692" y="35447"/>
                  </a:lnTo>
                  <a:cubicBezTo>
                    <a:pt x="207692" y="39085"/>
                    <a:pt x="208107" y="42515"/>
                    <a:pt x="208835" y="45530"/>
                  </a:cubicBezTo>
                  <a:cubicBezTo>
                    <a:pt x="209563" y="48648"/>
                    <a:pt x="210810" y="51351"/>
                    <a:pt x="212473" y="53638"/>
                  </a:cubicBezTo>
                  <a:cubicBezTo>
                    <a:pt x="214240" y="55925"/>
                    <a:pt x="216423" y="57692"/>
                    <a:pt x="219230" y="59043"/>
                  </a:cubicBezTo>
                  <a:cubicBezTo>
                    <a:pt x="221933" y="60291"/>
                    <a:pt x="225363" y="61018"/>
                    <a:pt x="229521" y="61018"/>
                  </a:cubicBezTo>
                  <a:cubicBezTo>
                    <a:pt x="233783" y="61018"/>
                    <a:pt x="237317" y="60395"/>
                    <a:pt x="240124" y="59147"/>
                  </a:cubicBezTo>
                  <a:cubicBezTo>
                    <a:pt x="242931" y="57900"/>
                    <a:pt x="245217" y="56237"/>
                    <a:pt x="246881" y="53950"/>
                  </a:cubicBezTo>
                  <a:cubicBezTo>
                    <a:pt x="248544" y="51663"/>
                    <a:pt x="249791" y="48960"/>
                    <a:pt x="250519" y="45842"/>
                  </a:cubicBezTo>
                  <a:cubicBezTo>
                    <a:pt x="251246" y="42723"/>
                    <a:pt x="251662" y="39189"/>
                    <a:pt x="251662" y="35447"/>
                  </a:cubicBezTo>
                  <a:lnTo>
                    <a:pt x="251662" y="33160"/>
                  </a:lnTo>
                  <a:cubicBezTo>
                    <a:pt x="251662" y="26195"/>
                    <a:pt x="249791" y="20686"/>
                    <a:pt x="246153" y="16528"/>
                  </a:cubicBezTo>
                  <a:cubicBezTo>
                    <a:pt x="242307" y="12474"/>
                    <a:pt x="236901" y="10395"/>
                    <a:pt x="229625" y="10395"/>
                  </a:cubicBezTo>
                  <a:lnTo>
                    <a:pt x="229625" y="10395"/>
                  </a:lnTo>
                  <a:close/>
                  <a:moveTo>
                    <a:pt x="325986" y="59771"/>
                  </a:moveTo>
                  <a:lnTo>
                    <a:pt x="332535" y="59771"/>
                  </a:lnTo>
                  <a:lnTo>
                    <a:pt x="332535" y="84407"/>
                  </a:lnTo>
                  <a:lnTo>
                    <a:pt x="322140" y="84407"/>
                  </a:lnTo>
                  <a:lnTo>
                    <a:pt x="322140" y="70166"/>
                  </a:lnTo>
                  <a:lnTo>
                    <a:pt x="269750" y="70166"/>
                  </a:lnTo>
                  <a:lnTo>
                    <a:pt x="269750" y="1143"/>
                  </a:lnTo>
                  <a:lnTo>
                    <a:pt x="280976" y="1143"/>
                  </a:lnTo>
                  <a:lnTo>
                    <a:pt x="280976" y="59771"/>
                  </a:lnTo>
                  <a:lnTo>
                    <a:pt x="314760" y="59771"/>
                  </a:lnTo>
                  <a:lnTo>
                    <a:pt x="314760" y="1143"/>
                  </a:lnTo>
                  <a:lnTo>
                    <a:pt x="325986" y="1143"/>
                  </a:lnTo>
                  <a:lnTo>
                    <a:pt x="325986" y="59771"/>
                  </a:lnTo>
                  <a:lnTo>
                    <a:pt x="325986" y="59771"/>
                  </a:lnTo>
                  <a:close/>
                  <a:moveTo>
                    <a:pt x="388564" y="70166"/>
                  </a:moveTo>
                  <a:lnTo>
                    <a:pt x="388564" y="18503"/>
                  </a:lnTo>
                  <a:lnTo>
                    <a:pt x="354157" y="70166"/>
                  </a:lnTo>
                  <a:lnTo>
                    <a:pt x="343242" y="70166"/>
                  </a:lnTo>
                  <a:lnTo>
                    <a:pt x="343242" y="1143"/>
                  </a:lnTo>
                  <a:lnTo>
                    <a:pt x="354469" y="1143"/>
                  </a:lnTo>
                  <a:lnTo>
                    <a:pt x="354469" y="52391"/>
                  </a:lnTo>
                  <a:lnTo>
                    <a:pt x="388564" y="1143"/>
                  </a:lnTo>
                  <a:lnTo>
                    <a:pt x="399791" y="1143"/>
                  </a:lnTo>
                  <a:lnTo>
                    <a:pt x="399791" y="70166"/>
                  </a:lnTo>
                  <a:lnTo>
                    <a:pt x="388564" y="70166"/>
                  </a:lnTo>
                  <a:lnTo>
                    <a:pt x="388564" y="70166"/>
                  </a:lnTo>
                  <a:close/>
                  <a:moveTo>
                    <a:pt x="430144" y="40748"/>
                  </a:moveTo>
                  <a:lnTo>
                    <a:pt x="450934" y="40748"/>
                  </a:lnTo>
                  <a:lnTo>
                    <a:pt x="441890" y="17567"/>
                  </a:lnTo>
                  <a:lnTo>
                    <a:pt x="440331" y="9771"/>
                  </a:lnTo>
                  <a:lnTo>
                    <a:pt x="438772" y="17567"/>
                  </a:lnTo>
                  <a:lnTo>
                    <a:pt x="430144" y="40748"/>
                  </a:lnTo>
                  <a:lnTo>
                    <a:pt x="430144" y="40748"/>
                  </a:lnTo>
                  <a:close/>
                  <a:moveTo>
                    <a:pt x="426714" y="50520"/>
                  </a:moveTo>
                  <a:lnTo>
                    <a:pt x="419437" y="70166"/>
                  </a:lnTo>
                  <a:lnTo>
                    <a:pt x="407587" y="70166"/>
                  </a:lnTo>
                  <a:lnTo>
                    <a:pt x="433366" y="1143"/>
                  </a:lnTo>
                  <a:lnTo>
                    <a:pt x="446776" y="1143"/>
                  </a:lnTo>
                  <a:lnTo>
                    <a:pt x="473803" y="70166"/>
                  </a:lnTo>
                  <a:lnTo>
                    <a:pt x="462160" y="70166"/>
                  </a:lnTo>
                  <a:lnTo>
                    <a:pt x="454468" y="50520"/>
                  </a:lnTo>
                  <a:lnTo>
                    <a:pt x="426714" y="50520"/>
                  </a:lnTo>
                  <a:lnTo>
                    <a:pt x="426714" y="50520"/>
                  </a:lnTo>
                  <a:close/>
                  <a:moveTo>
                    <a:pt x="534509" y="59771"/>
                  </a:moveTo>
                  <a:lnTo>
                    <a:pt x="541058" y="59771"/>
                  </a:lnTo>
                  <a:lnTo>
                    <a:pt x="541058" y="84407"/>
                  </a:lnTo>
                  <a:lnTo>
                    <a:pt x="530663" y="84407"/>
                  </a:lnTo>
                  <a:lnTo>
                    <a:pt x="530663" y="70166"/>
                  </a:lnTo>
                  <a:lnTo>
                    <a:pt x="478273" y="70166"/>
                  </a:lnTo>
                  <a:lnTo>
                    <a:pt x="478273" y="1143"/>
                  </a:lnTo>
                  <a:lnTo>
                    <a:pt x="489499" y="1143"/>
                  </a:lnTo>
                  <a:lnTo>
                    <a:pt x="489499" y="59771"/>
                  </a:lnTo>
                  <a:lnTo>
                    <a:pt x="523283" y="59771"/>
                  </a:lnTo>
                  <a:lnTo>
                    <a:pt x="523283" y="1143"/>
                  </a:lnTo>
                  <a:lnTo>
                    <a:pt x="534509" y="1143"/>
                  </a:lnTo>
                  <a:lnTo>
                    <a:pt x="534509" y="59771"/>
                  </a:lnTo>
                  <a:lnTo>
                    <a:pt x="534509" y="59771"/>
                  </a:lnTo>
                  <a:close/>
                  <a:moveTo>
                    <a:pt x="597191" y="70166"/>
                  </a:moveTo>
                  <a:lnTo>
                    <a:pt x="597191" y="18503"/>
                  </a:lnTo>
                  <a:lnTo>
                    <a:pt x="562784" y="70166"/>
                  </a:lnTo>
                  <a:lnTo>
                    <a:pt x="551869" y="70166"/>
                  </a:lnTo>
                  <a:lnTo>
                    <a:pt x="551869" y="1143"/>
                  </a:lnTo>
                  <a:lnTo>
                    <a:pt x="563096" y="1143"/>
                  </a:lnTo>
                  <a:lnTo>
                    <a:pt x="563096" y="52391"/>
                  </a:lnTo>
                  <a:lnTo>
                    <a:pt x="597191" y="1143"/>
                  </a:lnTo>
                  <a:lnTo>
                    <a:pt x="608418" y="1143"/>
                  </a:lnTo>
                  <a:lnTo>
                    <a:pt x="608418" y="70166"/>
                  </a:lnTo>
                  <a:lnTo>
                    <a:pt x="597191" y="70166"/>
                  </a:lnTo>
                  <a:lnTo>
                    <a:pt x="597191" y="70166"/>
                  </a:lnTo>
                  <a:close/>
                  <a:moveTo>
                    <a:pt x="634717" y="65176"/>
                  </a:moveTo>
                  <a:cubicBezTo>
                    <a:pt x="633573" y="66736"/>
                    <a:pt x="632118" y="68087"/>
                    <a:pt x="630143" y="69438"/>
                  </a:cubicBezTo>
                  <a:cubicBezTo>
                    <a:pt x="628272" y="70790"/>
                    <a:pt x="626193" y="71413"/>
                    <a:pt x="624218" y="71413"/>
                  </a:cubicBezTo>
                  <a:cubicBezTo>
                    <a:pt x="623490" y="71413"/>
                    <a:pt x="622555" y="71310"/>
                    <a:pt x="621307" y="71102"/>
                  </a:cubicBezTo>
                  <a:cubicBezTo>
                    <a:pt x="620060" y="70894"/>
                    <a:pt x="619124" y="70582"/>
                    <a:pt x="618501" y="70270"/>
                  </a:cubicBezTo>
                  <a:lnTo>
                    <a:pt x="618501" y="64137"/>
                  </a:lnTo>
                  <a:cubicBezTo>
                    <a:pt x="620164" y="64137"/>
                    <a:pt x="621411" y="63929"/>
                    <a:pt x="622451" y="63513"/>
                  </a:cubicBezTo>
                  <a:cubicBezTo>
                    <a:pt x="623386" y="63097"/>
                    <a:pt x="624426" y="62266"/>
                    <a:pt x="625465" y="60915"/>
                  </a:cubicBezTo>
                  <a:lnTo>
                    <a:pt x="641889" y="40852"/>
                  </a:lnTo>
                  <a:cubicBezTo>
                    <a:pt x="635860" y="40540"/>
                    <a:pt x="630975" y="38565"/>
                    <a:pt x="627337" y="35135"/>
                  </a:cubicBezTo>
                  <a:cubicBezTo>
                    <a:pt x="623698" y="31601"/>
                    <a:pt x="621827" y="26715"/>
                    <a:pt x="621827" y="20582"/>
                  </a:cubicBezTo>
                  <a:cubicBezTo>
                    <a:pt x="621827" y="17256"/>
                    <a:pt x="622451" y="14345"/>
                    <a:pt x="623594" y="11850"/>
                  </a:cubicBezTo>
                  <a:cubicBezTo>
                    <a:pt x="624738" y="9459"/>
                    <a:pt x="626401" y="7484"/>
                    <a:pt x="628480" y="5925"/>
                  </a:cubicBezTo>
                  <a:cubicBezTo>
                    <a:pt x="630559" y="4366"/>
                    <a:pt x="632950" y="3222"/>
                    <a:pt x="635652" y="2495"/>
                  </a:cubicBezTo>
                  <a:cubicBezTo>
                    <a:pt x="638355" y="1767"/>
                    <a:pt x="641266" y="1351"/>
                    <a:pt x="644280" y="1351"/>
                  </a:cubicBezTo>
                  <a:lnTo>
                    <a:pt x="676609" y="1351"/>
                  </a:lnTo>
                  <a:lnTo>
                    <a:pt x="676609" y="70374"/>
                  </a:lnTo>
                  <a:lnTo>
                    <a:pt x="665278" y="70374"/>
                  </a:lnTo>
                  <a:lnTo>
                    <a:pt x="665278" y="41060"/>
                  </a:lnTo>
                  <a:lnTo>
                    <a:pt x="658937" y="41060"/>
                  </a:lnTo>
                  <a:cubicBezTo>
                    <a:pt x="657794" y="41060"/>
                    <a:pt x="656650" y="41268"/>
                    <a:pt x="655507" y="41684"/>
                  </a:cubicBezTo>
                  <a:cubicBezTo>
                    <a:pt x="654363" y="42100"/>
                    <a:pt x="653428" y="42827"/>
                    <a:pt x="652700" y="43763"/>
                  </a:cubicBezTo>
                  <a:lnTo>
                    <a:pt x="634717" y="65176"/>
                  </a:lnTo>
                  <a:lnTo>
                    <a:pt x="634717" y="65176"/>
                  </a:lnTo>
                  <a:close/>
                  <a:moveTo>
                    <a:pt x="665070" y="11538"/>
                  </a:moveTo>
                  <a:lnTo>
                    <a:pt x="644384" y="11538"/>
                  </a:lnTo>
                  <a:cubicBezTo>
                    <a:pt x="640642" y="11538"/>
                    <a:pt x="637835" y="12162"/>
                    <a:pt x="635860" y="13306"/>
                  </a:cubicBezTo>
                  <a:cubicBezTo>
                    <a:pt x="633885" y="14449"/>
                    <a:pt x="632846" y="16840"/>
                    <a:pt x="632846" y="20374"/>
                  </a:cubicBezTo>
                  <a:cubicBezTo>
                    <a:pt x="632846" y="24220"/>
                    <a:pt x="633781" y="26819"/>
                    <a:pt x="635652" y="28274"/>
                  </a:cubicBezTo>
                  <a:cubicBezTo>
                    <a:pt x="637524" y="29730"/>
                    <a:pt x="640434" y="30457"/>
                    <a:pt x="644384" y="30457"/>
                  </a:cubicBezTo>
                  <a:lnTo>
                    <a:pt x="665070" y="30457"/>
                  </a:lnTo>
                  <a:lnTo>
                    <a:pt x="665070" y="11538"/>
                  </a:lnTo>
                  <a:lnTo>
                    <a:pt x="665070" y="11538"/>
                  </a:lnTo>
                  <a:close/>
                  <a:moveTo>
                    <a:pt x="4366" y="176195"/>
                  </a:moveTo>
                  <a:lnTo>
                    <a:pt x="4366" y="107172"/>
                  </a:lnTo>
                  <a:lnTo>
                    <a:pt x="38565" y="107172"/>
                  </a:lnTo>
                  <a:cubicBezTo>
                    <a:pt x="41788" y="107172"/>
                    <a:pt x="44698" y="107692"/>
                    <a:pt x="47193" y="108731"/>
                  </a:cubicBezTo>
                  <a:cubicBezTo>
                    <a:pt x="49688" y="109771"/>
                    <a:pt x="51767" y="111226"/>
                    <a:pt x="53430" y="113201"/>
                  </a:cubicBezTo>
                  <a:cubicBezTo>
                    <a:pt x="55093" y="115072"/>
                    <a:pt x="56341" y="117359"/>
                    <a:pt x="57172" y="119958"/>
                  </a:cubicBezTo>
                  <a:cubicBezTo>
                    <a:pt x="58004" y="122557"/>
                    <a:pt x="58420" y="125467"/>
                    <a:pt x="58420" y="128690"/>
                  </a:cubicBezTo>
                  <a:cubicBezTo>
                    <a:pt x="58420" y="131912"/>
                    <a:pt x="58004" y="134823"/>
                    <a:pt x="57172" y="137629"/>
                  </a:cubicBezTo>
                  <a:cubicBezTo>
                    <a:pt x="56341" y="140436"/>
                    <a:pt x="55093" y="142827"/>
                    <a:pt x="53534" y="144802"/>
                  </a:cubicBezTo>
                  <a:cubicBezTo>
                    <a:pt x="51871" y="146777"/>
                    <a:pt x="49792" y="148440"/>
                    <a:pt x="47297" y="149584"/>
                  </a:cubicBezTo>
                  <a:cubicBezTo>
                    <a:pt x="44802" y="150727"/>
                    <a:pt x="41788" y="151351"/>
                    <a:pt x="38461" y="151351"/>
                  </a:cubicBezTo>
                  <a:lnTo>
                    <a:pt x="15488" y="151351"/>
                  </a:lnTo>
                  <a:lnTo>
                    <a:pt x="15488" y="176299"/>
                  </a:lnTo>
                  <a:lnTo>
                    <a:pt x="4366" y="176299"/>
                  </a:lnTo>
                  <a:lnTo>
                    <a:pt x="4366" y="176195"/>
                  </a:lnTo>
                  <a:close/>
                  <a:moveTo>
                    <a:pt x="15592" y="117463"/>
                  </a:moveTo>
                  <a:lnTo>
                    <a:pt x="15592" y="140748"/>
                  </a:lnTo>
                  <a:lnTo>
                    <a:pt x="34719" y="140748"/>
                  </a:lnTo>
                  <a:cubicBezTo>
                    <a:pt x="39085" y="140748"/>
                    <a:pt x="42308" y="139812"/>
                    <a:pt x="44283" y="137837"/>
                  </a:cubicBezTo>
                  <a:cubicBezTo>
                    <a:pt x="46258" y="135862"/>
                    <a:pt x="47297" y="132848"/>
                    <a:pt x="47297" y="128690"/>
                  </a:cubicBezTo>
                  <a:cubicBezTo>
                    <a:pt x="47297" y="124740"/>
                    <a:pt x="46258" y="121829"/>
                    <a:pt x="44075" y="120166"/>
                  </a:cubicBezTo>
                  <a:cubicBezTo>
                    <a:pt x="41892" y="118399"/>
                    <a:pt x="38773" y="117567"/>
                    <a:pt x="34719" y="117567"/>
                  </a:cubicBezTo>
                  <a:lnTo>
                    <a:pt x="15592" y="117567"/>
                  </a:lnTo>
                  <a:lnTo>
                    <a:pt x="15592" y="117463"/>
                  </a:lnTo>
                  <a:close/>
                  <a:moveTo>
                    <a:pt x="83264" y="146777"/>
                  </a:moveTo>
                  <a:lnTo>
                    <a:pt x="104054" y="146777"/>
                  </a:lnTo>
                  <a:lnTo>
                    <a:pt x="95010" y="123596"/>
                  </a:lnTo>
                  <a:lnTo>
                    <a:pt x="93451" y="115800"/>
                  </a:lnTo>
                  <a:lnTo>
                    <a:pt x="91892" y="123596"/>
                  </a:lnTo>
                  <a:lnTo>
                    <a:pt x="83264" y="146777"/>
                  </a:lnTo>
                  <a:lnTo>
                    <a:pt x="83264" y="146777"/>
                  </a:lnTo>
                  <a:close/>
                  <a:moveTo>
                    <a:pt x="79937" y="156548"/>
                  </a:moveTo>
                  <a:lnTo>
                    <a:pt x="72661" y="176195"/>
                  </a:lnTo>
                  <a:lnTo>
                    <a:pt x="60811" y="176195"/>
                  </a:lnTo>
                  <a:lnTo>
                    <a:pt x="86590" y="107172"/>
                  </a:lnTo>
                  <a:lnTo>
                    <a:pt x="100000" y="107172"/>
                  </a:lnTo>
                  <a:lnTo>
                    <a:pt x="127027" y="176195"/>
                  </a:lnTo>
                  <a:lnTo>
                    <a:pt x="115384" y="176195"/>
                  </a:lnTo>
                  <a:lnTo>
                    <a:pt x="107692" y="156548"/>
                  </a:lnTo>
                  <a:lnTo>
                    <a:pt x="79937" y="156548"/>
                  </a:lnTo>
                  <a:lnTo>
                    <a:pt x="79937" y="156548"/>
                  </a:lnTo>
                  <a:close/>
                  <a:moveTo>
                    <a:pt x="177546" y="156029"/>
                  </a:moveTo>
                  <a:cubicBezTo>
                    <a:pt x="177546" y="159979"/>
                    <a:pt x="176922" y="163409"/>
                    <a:pt x="175571" y="166112"/>
                  </a:cubicBezTo>
                  <a:cubicBezTo>
                    <a:pt x="174220" y="168814"/>
                    <a:pt x="172557" y="171101"/>
                    <a:pt x="170374" y="172764"/>
                  </a:cubicBezTo>
                  <a:cubicBezTo>
                    <a:pt x="168191" y="174428"/>
                    <a:pt x="165800" y="175571"/>
                    <a:pt x="163097" y="176299"/>
                  </a:cubicBezTo>
                  <a:cubicBezTo>
                    <a:pt x="160394" y="177026"/>
                    <a:pt x="157588" y="177442"/>
                    <a:pt x="154885" y="177442"/>
                  </a:cubicBezTo>
                  <a:cubicBezTo>
                    <a:pt x="151975" y="177442"/>
                    <a:pt x="149376" y="177234"/>
                    <a:pt x="147193" y="176922"/>
                  </a:cubicBezTo>
                  <a:cubicBezTo>
                    <a:pt x="145010" y="176611"/>
                    <a:pt x="142931" y="175987"/>
                    <a:pt x="141164" y="175155"/>
                  </a:cubicBezTo>
                  <a:cubicBezTo>
                    <a:pt x="139397" y="174324"/>
                    <a:pt x="137733" y="173284"/>
                    <a:pt x="136382" y="171933"/>
                  </a:cubicBezTo>
                  <a:cubicBezTo>
                    <a:pt x="134927" y="170581"/>
                    <a:pt x="133575" y="169022"/>
                    <a:pt x="132328" y="167047"/>
                  </a:cubicBezTo>
                  <a:lnTo>
                    <a:pt x="139397" y="160083"/>
                  </a:lnTo>
                  <a:cubicBezTo>
                    <a:pt x="141164" y="162681"/>
                    <a:pt x="143139" y="164448"/>
                    <a:pt x="145322" y="165488"/>
                  </a:cubicBezTo>
                  <a:cubicBezTo>
                    <a:pt x="147505" y="166527"/>
                    <a:pt x="150207" y="166943"/>
                    <a:pt x="153222" y="166943"/>
                  </a:cubicBezTo>
                  <a:cubicBezTo>
                    <a:pt x="157380" y="166943"/>
                    <a:pt x="160706" y="166008"/>
                    <a:pt x="163097" y="164033"/>
                  </a:cubicBezTo>
                  <a:cubicBezTo>
                    <a:pt x="165488" y="162058"/>
                    <a:pt x="166631" y="159355"/>
                    <a:pt x="166631" y="155821"/>
                  </a:cubicBezTo>
                  <a:cubicBezTo>
                    <a:pt x="166631" y="153430"/>
                    <a:pt x="166216" y="151559"/>
                    <a:pt x="165488" y="150207"/>
                  </a:cubicBezTo>
                  <a:cubicBezTo>
                    <a:pt x="164656" y="148856"/>
                    <a:pt x="163617" y="147713"/>
                    <a:pt x="162369" y="146985"/>
                  </a:cubicBezTo>
                  <a:cubicBezTo>
                    <a:pt x="161122" y="146257"/>
                    <a:pt x="159563" y="145738"/>
                    <a:pt x="157796" y="145530"/>
                  </a:cubicBezTo>
                  <a:cubicBezTo>
                    <a:pt x="156029" y="145322"/>
                    <a:pt x="154053" y="145218"/>
                    <a:pt x="152078" y="145218"/>
                  </a:cubicBezTo>
                  <a:lnTo>
                    <a:pt x="146881" y="145218"/>
                  </a:lnTo>
                  <a:lnTo>
                    <a:pt x="146881" y="135031"/>
                  </a:lnTo>
                  <a:lnTo>
                    <a:pt x="152390" y="135031"/>
                  </a:lnTo>
                  <a:cubicBezTo>
                    <a:pt x="155717" y="135031"/>
                    <a:pt x="158627" y="134199"/>
                    <a:pt x="160810" y="132640"/>
                  </a:cubicBezTo>
                  <a:cubicBezTo>
                    <a:pt x="163097" y="131081"/>
                    <a:pt x="164241" y="128482"/>
                    <a:pt x="164241" y="124844"/>
                  </a:cubicBezTo>
                  <a:cubicBezTo>
                    <a:pt x="164241" y="122037"/>
                    <a:pt x="163305" y="119854"/>
                    <a:pt x="161434" y="118503"/>
                  </a:cubicBezTo>
                  <a:cubicBezTo>
                    <a:pt x="159563" y="117151"/>
                    <a:pt x="157068" y="116424"/>
                    <a:pt x="153950" y="116424"/>
                  </a:cubicBezTo>
                  <a:cubicBezTo>
                    <a:pt x="152494" y="116424"/>
                    <a:pt x="151247" y="116528"/>
                    <a:pt x="150207" y="116632"/>
                  </a:cubicBezTo>
                  <a:cubicBezTo>
                    <a:pt x="149168" y="116839"/>
                    <a:pt x="148128" y="117047"/>
                    <a:pt x="147297" y="117463"/>
                  </a:cubicBezTo>
                  <a:cubicBezTo>
                    <a:pt x="146361" y="117879"/>
                    <a:pt x="145530" y="118399"/>
                    <a:pt x="144698" y="119126"/>
                  </a:cubicBezTo>
                  <a:cubicBezTo>
                    <a:pt x="143866" y="119854"/>
                    <a:pt x="143035" y="120790"/>
                    <a:pt x="142099" y="121829"/>
                  </a:cubicBezTo>
                  <a:lnTo>
                    <a:pt x="133575" y="116216"/>
                  </a:lnTo>
                  <a:cubicBezTo>
                    <a:pt x="136070" y="112266"/>
                    <a:pt x="139085" y="109563"/>
                    <a:pt x="142515" y="108108"/>
                  </a:cubicBezTo>
                  <a:cubicBezTo>
                    <a:pt x="145945" y="106652"/>
                    <a:pt x="149999" y="105821"/>
                    <a:pt x="154573" y="105821"/>
                  </a:cubicBezTo>
                  <a:cubicBezTo>
                    <a:pt x="161226" y="105821"/>
                    <a:pt x="166424" y="107484"/>
                    <a:pt x="170062" y="110706"/>
                  </a:cubicBezTo>
                  <a:cubicBezTo>
                    <a:pt x="173700" y="114033"/>
                    <a:pt x="175571" y="118607"/>
                    <a:pt x="175571" y="124428"/>
                  </a:cubicBezTo>
                  <a:cubicBezTo>
                    <a:pt x="175571" y="125675"/>
                    <a:pt x="175363" y="127131"/>
                    <a:pt x="175051" y="128690"/>
                  </a:cubicBezTo>
                  <a:cubicBezTo>
                    <a:pt x="174636" y="130249"/>
                    <a:pt x="174220" y="131704"/>
                    <a:pt x="173492" y="133160"/>
                  </a:cubicBezTo>
                  <a:cubicBezTo>
                    <a:pt x="172868" y="134615"/>
                    <a:pt x="172037" y="135862"/>
                    <a:pt x="171205" y="137110"/>
                  </a:cubicBezTo>
                  <a:cubicBezTo>
                    <a:pt x="170270" y="138253"/>
                    <a:pt x="169334" y="139189"/>
                    <a:pt x="168295" y="139708"/>
                  </a:cubicBezTo>
                  <a:cubicBezTo>
                    <a:pt x="171517" y="140852"/>
                    <a:pt x="173908" y="142827"/>
                    <a:pt x="175571" y="145530"/>
                  </a:cubicBezTo>
                  <a:cubicBezTo>
                    <a:pt x="176611" y="148440"/>
                    <a:pt x="177546" y="151871"/>
                    <a:pt x="177546" y="156029"/>
                  </a:cubicBezTo>
                  <a:lnTo>
                    <a:pt x="177546" y="156029"/>
                  </a:lnTo>
                  <a:close/>
                  <a:moveTo>
                    <a:pt x="216111" y="135031"/>
                  </a:moveTo>
                  <a:cubicBezTo>
                    <a:pt x="218918" y="135031"/>
                    <a:pt x="221309" y="134303"/>
                    <a:pt x="222972" y="132744"/>
                  </a:cubicBezTo>
                  <a:cubicBezTo>
                    <a:pt x="224739" y="131288"/>
                    <a:pt x="225571" y="128690"/>
                    <a:pt x="225571" y="124948"/>
                  </a:cubicBezTo>
                  <a:cubicBezTo>
                    <a:pt x="225571" y="121933"/>
                    <a:pt x="224739" y="119958"/>
                    <a:pt x="223076" y="119022"/>
                  </a:cubicBezTo>
                  <a:cubicBezTo>
                    <a:pt x="221413" y="117983"/>
                    <a:pt x="219126" y="117567"/>
                    <a:pt x="216319" y="117567"/>
                  </a:cubicBezTo>
                  <a:lnTo>
                    <a:pt x="198336" y="117567"/>
                  </a:lnTo>
                  <a:lnTo>
                    <a:pt x="198336" y="135031"/>
                  </a:lnTo>
                  <a:lnTo>
                    <a:pt x="216111" y="135031"/>
                  </a:lnTo>
                  <a:lnTo>
                    <a:pt x="216111" y="135031"/>
                  </a:lnTo>
                  <a:close/>
                  <a:moveTo>
                    <a:pt x="198440" y="145530"/>
                  </a:moveTo>
                  <a:lnTo>
                    <a:pt x="198440" y="165800"/>
                  </a:lnTo>
                  <a:lnTo>
                    <a:pt x="218606" y="165800"/>
                  </a:lnTo>
                  <a:cubicBezTo>
                    <a:pt x="222764" y="165800"/>
                    <a:pt x="225883" y="164864"/>
                    <a:pt x="227754" y="162993"/>
                  </a:cubicBezTo>
                  <a:cubicBezTo>
                    <a:pt x="229729" y="161122"/>
                    <a:pt x="230664" y="158627"/>
                    <a:pt x="230664" y="155301"/>
                  </a:cubicBezTo>
                  <a:cubicBezTo>
                    <a:pt x="230664" y="151767"/>
                    <a:pt x="229729" y="149272"/>
                    <a:pt x="227858" y="147713"/>
                  </a:cubicBezTo>
                  <a:cubicBezTo>
                    <a:pt x="225987" y="146153"/>
                    <a:pt x="223076" y="145426"/>
                    <a:pt x="219022" y="145426"/>
                  </a:cubicBezTo>
                  <a:lnTo>
                    <a:pt x="198440" y="145426"/>
                  </a:lnTo>
                  <a:lnTo>
                    <a:pt x="198440" y="145530"/>
                  </a:lnTo>
                  <a:close/>
                  <a:moveTo>
                    <a:pt x="230560" y="139501"/>
                  </a:moveTo>
                  <a:cubicBezTo>
                    <a:pt x="234095" y="141268"/>
                    <a:pt x="236901" y="143555"/>
                    <a:pt x="238773" y="146257"/>
                  </a:cubicBezTo>
                  <a:cubicBezTo>
                    <a:pt x="240644" y="148960"/>
                    <a:pt x="241579" y="152390"/>
                    <a:pt x="241579" y="156444"/>
                  </a:cubicBezTo>
                  <a:cubicBezTo>
                    <a:pt x="241579" y="159875"/>
                    <a:pt x="240955" y="162889"/>
                    <a:pt x="239812" y="165384"/>
                  </a:cubicBezTo>
                  <a:cubicBezTo>
                    <a:pt x="238669" y="167879"/>
                    <a:pt x="237005" y="169854"/>
                    <a:pt x="234926" y="171517"/>
                  </a:cubicBezTo>
                  <a:cubicBezTo>
                    <a:pt x="232847" y="173076"/>
                    <a:pt x="230456" y="174324"/>
                    <a:pt x="227650" y="175051"/>
                  </a:cubicBezTo>
                  <a:cubicBezTo>
                    <a:pt x="224947" y="175779"/>
                    <a:pt x="221933" y="176195"/>
                    <a:pt x="218710" y="176195"/>
                  </a:cubicBezTo>
                  <a:lnTo>
                    <a:pt x="187213" y="176195"/>
                  </a:lnTo>
                  <a:lnTo>
                    <a:pt x="187213" y="107172"/>
                  </a:lnTo>
                  <a:lnTo>
                    <a:pt x="217255" y="107172"/>
                  </a:lnTo>
                  <a:cubicBezTo>
                    <a:pt x="220165" y="107172"/>
                    <a:pt x="222868" y="107484"/>
                    <a:pt x="225259" y="108212"/>
                  </a:cubicBezTo>
                  <a:cubicBezTo>
                    <a:pt x="227754" y="108939"/>
                    <a:pt x="229833" y="109979"/>
                    <a:pt x="231600" y="111434"/>
                  </a:cubicBezTo>
                  <a:cubicBezTo>
                    <a:pt x="233367" y="112889"/>
                    <a:pt x="234822" y="114760"/>
                    <a:pt x="235758" y="117047"/>
                  </a:cubicBezTo>
                  <a:cubicBezTo>
                    <a:pt x="236797" y="119334"/>
                    <a:pt x="237213" y="121933"/>
                    <a:pt x="237213" y="125052"/>
                  </a:cubicBezTo>
                  <a:cubicBezTo>
                    <a:pt x="237213" y="130769"/>
                    <a:pt x="234926" y="135446"/>
                    <a:pt x="230456" y="138981"/>
                  </a:cubicBezTo>
                  <a:lnTo>
                    <a:pt x="230456" y="139501"/>
                  </a:lnTo>
                  <a:lnTo>
                    <a:pt x="230560" y="139501"/>
                  </a:lnTo>
                  <a:close/>
                  <a:moveTo>
                    <a:pt x="296569" y="176195"/>
                  </a:moveTo>
                  <a:lnTo>
                    <a:pt x="296569" y="124532"/>
                  </a:lnTo>
                  <a:lnTo>
                    <a:pt x="262161" y="176195"/>
                  </a:lnTo>
                  <a:lnTo>
                    <a:pt x="251246" y="176195"/>
                  </a:lnTo>
                  <a:lnTo>
                    <a:pt x="251246" y="107172"/>
                  </a:lnTo>
                  <a:lnTo>
                    <a:pt x="262473" y="107172"/>
                  </a:lnTo>
                  <a:lnTo>
                    <a:pt x="262473" y="158419"/>
                  </a:lnTo>
                  <a:lnTo>
                    <a:pt x="296569" y="107172"/>
                  </a:lnTo>
                  <a:lnTo>
                    <a:pt x="307795" y="107172"/>
                  </a:lnTo>
                  <a:lnTo>
                    <a:pt x="307795" y="176195"/>
                  </a:lnTo>
                  <a:lnTo>
                    <a:pt x="296569" y="176195"/>
                  </a:lnTo>
                  <a:lnTo>
                    <a:pt x="296569" y="176195"/>
                  </a:lnTo>
                  <a:close/>
                  <a:moveTo>
                    <a:pt x="348543" y="117567"/>
                  </a:moveTo>
                  <a:lnTo>
                    <a:pt x="348543" y="176195"/>
                  </a:lnTo>
                  <a:lnTo>
                    <a:pt x="337317" y="176195"/>
                  </a:lnTo>
                  <a:lnTo>
                    <a:pt x="337317" y="117567"/>
                  </a:lnTo>
                  <a:lnTo>
                    <a:pt x="315487" y="117567"/>
                  </a:lnTo>
                  <a:lnTo>
                    <a:pt x="315487" y="107172"/>
                  </a:lnTo>
                  <a:lnTo>
                    <a:pt x="371516" y="107172"/>
                  </a:lnTo>
                  <a:lnTo>
                    <a:pt x="368190" y="117567"/>
                  </a:lnTo>
                  <a:lnTo>
                    <a:pt x="348543" y="117567"/>
                  </a:lnTo>
                  <a:lnTo>
                    <a:pt x="348543" y="117567"/>
                  </a:lnTo>
                  <a:close/>
                  <a:moveTo>
                    <a:pt x="424011" y="176195"/>
                  </a:moveTo>
                  <a:lnTo>
                    <a:pt x="424011" y="124532"/>
                  </a:lnTo>
                  <a:lnTo>
                    <a:pt x="389603" y="176195"/>
                  </a:lnTo>
                  <a:lnTo>
                    <a:pt x="378689" y="176195"/>
                  </a:lnTo>
                  <a:lnTo>
                    <a:pt x="378689" y="107172"/>
                  </a:lnTo>
                  <a:lnTo>
                    <a:pt x="389915" y="107172"/>
                  </a:lnTo>
                  <a:lnTo>
                    <a:pt x="389915" y="158419"/>
                  </a:lnTo>
                  <a:lnTo>
                    <a:pt x="424011" y="107172"/>
                  </a:lnTo>
                  <a:lnTo>
                    <a:pt x="435237" y="107172"/>
                  </a:lnTo>
                  <a:lnTo>
                    <a:pt x="435237" y="176195"/>
                  </a:lnTo>
                  <a:lnTo>
                    <a:pt x="424011" y="176195"/>
                  </a:lnTo>
                  <a:lnTo>
                    <a:pt x="424011" y="176195"/>
                  </a:lnTo>
                  <a:close/>
                  <a:moveTo>
                    <a:pt x="461537" y="171101"/>
                  </a:moveTo>
                  <a:cubicBezTo>
                    <a:pt x="460393" y="172660"/>
                    <a:pt x="458938" y="174012"/>
                    <a:pt x="456963" y="175363"/>
                  </a:cubicBezTo>
                  <a:cubicBezTo>
                    <a:pt x="455092" y="176715"/>
                    <a:pt x="453013" y="177338"/>
                    <a:pt x="451038" y="177338"/>
                  </a:cubicBezTo>
                  <a:cubicBezTo>
                    <a:pt x="450310" y="177338"/>
                    <a:pt x="449375" y="177234"/>
                    <a:pt x="448127" y="177026"/>
                  </a:cubicBezTo>
                  <a:cubicBezTo>
                    <a:pt x="446880" y="176818"/>
                    <a:pt x="445944" y="176507"/>
                    <a:pt x="445321" y="176195"/>
                  </a:cubicBezTo>
                  <a:lnTo>
                    <a:pt x="445321" y="170062"/>
                  </a:lnTo>
                  <a:cubicBezTo>
                    <a:pt x="446984" y="170062"/>
                    <a:pt x="448335" y="169854"/>
                    <a:pt x="449271" y="169438"/>
                  </a:cubicBezTo>
                  <a:cubicBezTo>
                    <a:pt x="450206" y="169022"/>
                    <a:pt x="451246" y="168191"/>
                    <a:pt x="452285" y="166839"/>
                  </a:cubicBezTo>
                  <a:lnTo>
                    <a:pt x="468709" y="146777"/>
                  </a:lnTo>
                  <a:cubicBezTo>
                    <a:pt x="462680" y="146465"/>
                    <a:pt x="457795" y="144490"/>
                    <a:pt x="454156" y="141060"/>
                  </a:cubicBezTo>
                  <a:cubicBezTo>
                    <a:pt x="450518" y="137525"/>
                    <a:pt x="448647" y="132640"/>
                    <a:pt x="448647" y="126507"/>
                  </a:cubicBezTo>
                  <a:cubicBezTo>
                    <a:pt x="448647" y="123180"/>
                    <a:pt x="449271" y="120270"/>
                    <a:pt x="450414" y="117775"/>
                  </a:cubicBezTo>
                  <a:cubicBezTo>
                    <a:pt x="451558" y="115384"/>
                    <a:pt x="453221" y="113409"/>
                    <a:pt x="455300" y="111850"/>
                  </a:cubicBezTo>
                  <a:cubicBezTo>
                    <a:pt x="457379" y="110291"/>
                    <a:pt x="459770" y="109147"/>
                    <a:pt x="462472" y="108420"/>
                  </a:cubicBezTo>
                  <a:cubicBezTo>
                    <a:pt x="465175" y="107692"/>
                    <a:pt x="468086" y="107276"/>
                    <a:pt x="471100" y="107276"/>
                  </a:cubicBezTo>
                  <a:lnTo>
                    <a:pt x="503429" y="107276"/>
                  </a:lnTo>
                  <a:lnTo>
                    <a:pt x="503429" y="176299"/>
                  </a:lnTo>
                  <a:lnTo>
                    <a:pt x="492098" y="176299"/>
                  </a:lnTo>
                  <a:lnTo>
                    <a:pt x="492098" y="146985"/>
                  </a:lnTo>
                  <a:lnTo>
                    <a:pt x="485757" y="146985"/>
                  </a:lnTo>
                  <a:cubicBezTo>
                    <a:pt x="484614" y="146985"/>
                    <a:pt x="483470" y="147193"/>
                    <a:pt x="482327" y="147609"/>
                  </a:cubicBezTo>
                  <a:cubicBezTo>
                    <a:pt x="481183" y="148024"/>
                    <a:pt x="480248" y="148752"/>
                    <a:pt x="479520" y="149688"/>
                  </a:cubicBezTo>
                  <a:lnTo>
                    <a:pt x="461537" y="171101"/>
                  </a:lnTo>
                  <a:lnTo>
                    <a:pt x="461537" y="171101"/>
                  </a:lnTo>
                  <a:close/>
                  <a:moveTo>
                    <a:pt x="491890" y="117567"/>
                  </a:moveTo>
                  <a:lnTo>
                    <a:pt x="471204" y="117567"/>
                  </a:lnTo>
                  <a:cubicBezTo>
                    <a:pt x="467462" y="117567"/>
                    <a:pt x="464655" y="118191"/>
                    <a:pt x="462680" y="119334"/>
                  </a:cubicBezTo>
                  <a:cubicBezTo>
                    <a:pt x="460705" y="120478"/>
                    <a:pt x="459666" y="122869"/>
                    <a:pt x="459666" y="126403"/>
                  </a:cubicBezTo>
                  <a:cubicBezTo>
                    <a:pt x="459666" y="130249"/>
                    <a:pt x="460601" y="132848"/>
                    <a:pt x="462472" y="134303"/>
                  </a:cubicBezTo>
                  <a:cubicBezTo>
                    <a:pt x="464343" y="135758"/>
                    <a:pt x="467254" y="136486"/>
                    <a:pt x="471204" y="136486"/>
                  </a:cubicBezTo>
                  <a:lnTo>
                    <a:pt x="491890" y="136486"/>
                  </a:lnTo>
                  <a:lnTo>
                    <a:pt x="491890" y="117567"/>
                  </a:lnTo>
                  <a:lnTo>
                    <a:pt x="491890" y="117567"/>
                  </a:lnTo>
                  <a:close/>
                  <a:moveTo>
                    <a:pt x="22557" y="252806"/>
                  </a:moveTo>
                  <a:lnTo>
                    <a:pt x="43347" y="252806"/>
                  </a:lnTo>
                  <a:lnTo>
                    <a:pt x="34303" y="229625"/>
                  </a:lnTo>
                  <a:lnTo>
                    <a:pt x="32744" y="221829"/>
                  </a:lnTo>
                  <a:lnTo>
                    <a:pt x="31185" y="229625"/>
                  </a:lnTo>
                  <a:lnTo>
                    <a:pt x="22557" y="252806"/>
                  </a:lnTo>
                  <a:lnTo>
                    <a:pt x="22557" y="252806"/>
                  </a:lnTo>
                  <a:close/>
                  <a:moveTo>
                    <a:pt x="19231" y="262577"/>
                  </a:moveTo>
                  <a:lnTo>
                    <a:pt x="11954" y="282223"/>
                  </a:lnTo>
                  <a:lnTo>
                    <a:pt x="104" y="282223"/>
                  </a:lnTo>
                  <a:lnTo>
                    <a:pt x="25883" y="213201"/>
                  </a:lnTo>
                  <a:lnTo>
                    <a:pt x="39293" y="213201"/>
                  </a:lnTo>
                  <a:lnTo>
                    <a:pt x="66320" y="282223"/>
                  </a:lnTo>
                  <a:lnTo>
                    <a:pt x="54678" y="282223"/>
                  </a:lnTo>
                  <a:lnTo>
                    <a:pt x="46985" y="262577"/>
                  </a:lnTo>
                  <a:lnTo>
                    <a:pt x="19231" y="262577"/>
                  </a:lnTo>
                  <a:lnTo>
                    <a:pt x="19231" y="262577"/>
                  </a:lnTo>
                  <a:close/>
                  <a:moveTo>
                    <a:pt x="71413" y="296465"/>
                  </a:moveTo>
                  <a:lnTo>
                    <a:pt x="71413" y="272972"/>
                  </a:lnTo>
                  <a:cubicBezTo>
                    <a:pt x="72973" y="272972"/>
                    <a:pt x="74116" y="272868"/>
                    <a:pt x="74948" y="272556"/>
                  </a:cubicBezTo>
                  <a:cubicBezTo>
                    <a:pt x="75987" y="272244"/>
                    <a:pt x="76923" y="271725"/>
                    <a:pt x="77754" y="270997"/>
                  </a:cubicBezTo>
                  <a:cubicBezTo>
                    <a:pt x="78170" y="270685"/>
                    <a:pt x="78482" y="270269"/>
                    <a:pt x="78898" y="269750"/>
                  </a:cubicBezTo>
                  <a:cubicBezTo>
                    <a:pt x="79210" y="269230"/>
                    <a:pt x="79626" y="268606"/>
                    <a:pt x="79937" y="267982"/>
                  </a:cubicBezTo>
                  <a:cubicBezTo>
                    <a:pt x="80249" y="267359"/>
                    <a:pt x="80561" y="266631"/>
                    <a:pt x="80977" y="265799"/>
                  </a:cubicBezTo>
                  <a:cubicBezTo>
                    <a:pt x="81289" y="264968"/>
                    <a:pt x="81704" y="264032"/>
                    <a:pt x="82120" y="262993"/>
                  </a:cubicBezTo>
                  <a:cubicBezTo>
                    <a:pt x="83056" y="260498"/>
                    <a:pt x="83783" y="257899"/>
                    <a:pt x="84303" y="255404"/>
                  </a:cubicBezTo>
                  <a:cubicBezTo>
                    <a:pt x="84823" y="252806"/>
                    <a:pt x="85239" y="250207"/>
                    <a:pt x="85343" y="247608"/>
                  </a:cubicBezTo>
                  <a:cubicBezTo>
                    <a:pt x="85759" y="242411"/>
                    <a:pt x="85966" y="236901"/>
                    <a:pt x="85966" y="231080"/>
                  </a:cubicBezTo>
                  <a:lnTo>
                    <a:pt x="85966" y="213201"/>
                  </a:lnTo>
                  <a:lnTo>
                    <a:pt x="129417" y="213201"/>
                  </a:lnTo>
                  <a:lnTo>
                    <a:pt x="129417" y="272972"/>
                  </a:lnTo>
                  <a:lnTo>
                    <a:pt x="135862" y="272972"/>
                  </a:lnTo>
                  <a:lnTo>
                    <a:pt x="135862" y="296465"/>
                  </a:lnTo>
                  <a:lnTo>
                    <a:pt x="125363" y="296465"/>
                  </a:lnTo>
                  <a:lnTo>
                    <a:pt x="125363" y="282223"/>
                  </a:lnTo>
                  <a:lnTo>
                    <a:pt x="80873" y="282223"/>
                  </a:lnTo>
                  <a:lnTo>
                    <a:pt x="80873" y="296465"/>
                  </a:lnTo>
                  <a:lnTo>
                    <a:pt x="71413" y="296465"/>
                  </a:lnTo>
                  <a:lnTo>
                    <a:pt x="71413" y="296465"/>
                  </a:lnTo>
                  <a:close/>
                  <a:moveTo>
                    <a:pt x="118191" y="272972"/>
                  </a:moveTo>
                  <a:lnTo>
                    <a:pt x="118191" y="223596"/>
                  </a:lnTo>
                  <a:lnTo>
                    <a:pt x="96777" y="223596"/>
                  </a:lnTo>
                  <a:lnTo>
                    <a:pt x="96777" y="231080"/>
                  </a:lnTo>
                  <a:cubicBezTo>
                    <a:pt x="96777" y="232847"/>
                    <a:pt x="96777" y="234615"/>
                    <a:pt x="96777" y="236486"/>
                  </a:cubicBezTo>
                  <a:cubicBezTo>
                    <a:pt x="96777" y="238253"/>
                    <a:pt x="96673" y="240020"/>
                    <a:pt x="96673" y="241891"/>
                  </a:cubicBezTo>
                  <a:cubicBezTo>
                    <a:pt x="96569" y="243762"/>
                    <a:pt x="96361" y="245529"/>
                    <a:pt x="96257" y="247400"/>
                  </a:cubicBezTo>
                  <a:cubicBezTo>
                    <a:pt x="96153" y="249167"/>
                    <a:pt x="95946" y="250935"/>
                    <a:pt x="95634" y="252702"/>
                  </a:cubicBezTo>
                  <a:cubicBezTo>
                    <a:pt x="95114" y="256444"/>
                    <a:pt x="94386" y="259874"/>
                    <a:pt x="93451" y="263201"/>
                  </a:cubicBezTo>
                  <a:cubicBezTo>
                    <a:pt x="92931" y="264968"/>
                    <a:pt x="92307" y="266631"/>
                    <a:pt x="91684" y="268294"/>
                  </a:cubicBezTo>
                  <a:cubicBezTo>
                    <a:pt x="91060" y="269957"/>
                    <a:pt x="90228" y="271621"/>
                    <a:pt x="89397" y="273180"/>
                  </a:cubicBezTo>
                  <a:lnTo>
                    <a:pt x="118191" y="273180"/>
                  </a:lnTo>
                  <a:lnTo>
                    <a:pt x="118191" y="272972"/>
                  </a:lnTo>
                  <a:close/>
                  <a:moveTo>
                    <a:pt x="143866" y="296465"/>
                  </a:moveTo>
                  <a:lnTo>
                    <a:pt x="143866" y="272972"/>
                  </a:lnTo>
                  <a:cubicBezTo>
                    <a:pt x="145426" y="272972"/>
                    <a:pt x="146569" y="272868"/>
                    <a:pt x="147401" y="272556"/>
                  </a:cubicBezTo>
                  <a:cubicBezTo>
                    <a:pt x="148440" y="272244"/>
                    <a:pt x="149376" y="271725"/>
                    <a:pt x="150207" y="270997"/>
                  </a:cubicBezTo>
                  <a:cubicBezTo>
                    <a:pt x="150623" y="270685"/>
                    <a:pt x="151039" y="270269"/>
                    <a:pt x="151351" y="269750"/>
                  </a:cubicBezTo>
                  <a:cubicBezTo>
                    <a:pt x="151767" y="269230"/>
                    <a:pt x="152078" y="268606"/>
                    <a:pt x="152390" y="267982"/>
                  </a:cubicBezTo>
                  <a:cubicBezTo>
                    <a:pt x="152702" y="267359"/>
                    <a:pt x="153014" y="266631"/>
                    <a:pt x="153430" y="265799"/>
                  </a:cubicBezTo>
                  <a:cubicBezTo>
                    <a:pt x="153742" y="264968"/>
                    <a:pt x="154157" y="264032"/>
                    <a:pt x="154573" y="262993"/>
                  </a:cubicBezTo>
                  <a:cubicBezTo>
                    <a:pt x="155509" y="260498"/>
                    <a:pt x="156236" y="257899"/>
                    <a:pt x="156756" y="255404"/>
                  </a:cubicBezTo>
                  <a:cubicBezTo>
                    <a:pt x="157276" y="252806"/>
                    <a:pt x="157692" y="250207"/>
                    <a:pt x="157796" y="247608"/>
                  </a:cubicBezTo>
                  <a:cubicBezTo>
                    <a:pt x="158211" y="242411"/>
                    <a:pt x="158419" y="236901"/>
                    <a:pt x="158419" y="231080"/>
                  </a:cubicBezTo>
                  <a:lnTo>
                    <a:pt x="158419" y="213201"/>
                  </a:lnTo>
                  <a:lnTo>
                    <a:pt x="201870" y="213201"/>
                  </a:lnTo>
                  <a:lnTo>
                    <a:pt x="201870" y="272972"/>
                  </a:lnTo>
                  <a:lnTo>
                    <a:pt x="208315" y="272972"/>
                  </a:lnTo>
                  <a:lnTo>
                    <a:pt x="208315" y="296465"/>
                  </a:lnTo>
                  <a:lnTo>
                    <a:pt x="197816" y="296465"/>
                  </a:lnTo>
                  <a:lnTo>
                    <a:pt x="197816" y="282223"/>
                  </a:lnTo>
                  <a:lnTo>
                    <a:pt x="153326" y="282223"/>
                  </a:lnTo>
                  <a:lnTo>
                    <a:pt x="153326" y="296465"/>
                  </a:lnTo>
                  <a:lnTo>
                    <a:pt x="143866" y="296465"/>
                  </a:lnTo>
                  <a:lnTo>
                    <a:pt x="143866" y="296465"/>
                  </a:lnTo>
                  <a:close/>
                  <a:moveTo>
                    <a:pt x="190748" y="272972"/>
                  </a:moveTo>
                  <a:lnTo>
                    <a:pt x="190748" y="223596"/>
                  </a:lnTo>
                  <a:lnTo>
                    <a:pt x="169334" y="223596"/>
                  </a:lnTo>
                  <a:lnTo>
                    <a:pt x="169334" y="231080"/>
                  </a:lnTo>
                  <a:cubicBezTo>
                    <a:pt x="169334" y="232847"/>
                    <a:pt x="169334" y="234615"/>
                    <a:pt x="169334" y="236486"/>
                  </a:cubicBezTo>
                  <a:cubicBezTo>
                    <a:pt x="169334" y="238253"/>
                    <a:pt x="169230" y="240020"/>
                    <a:pt x="169230" y="241891"/>
                  </a:cubicBezTo>
                  <a:cubicBezTo>
                    <a:pt x="169126" y="243762"/>
                    <a:pt x="168918" y="245529"/>
                    <a:pt x="168814" y="247400"/>
                  </a:cubicBezTo>
                  <a:cubicBezTo>
                    <a:pt x="168710" y="249167"/>
                    <a:pt x="168502" y="250935"/>
                    <a:pt x="168191" y="252702"/>
                  </a:cubicBezTo>
                  <a:cubicBezTo>
                    <a:pt x="167671" y="256444"/>
                    <a:pt x="166943" y="259874"/>
                    <a:pt x="166008" y="263201"/>
                  </a:cubicBezTo>
                  <a:cubicBezTo>
                    <a:pt x="165488" y="264968"/>
                    <a:pt x="164864" y="266631"/>
                    <a:pt x="164241" y="268294"/>
                  </a:cubicBezTo>
                  <a:cubicBezTo>
                    <a:pt x="163617" y="269957"/>
                    <a:pt x="162785" y="271621"/>
                    <a:pt x="161954" y="273180"/>
                  </a:cubicBezTo>
                  <a:lnTo>
                    <a:pt x="190748" y="273180"/>
                  </a:lnTo>
                  <a:lnTo>
                    <a:pt x="190748" y="272972"/>
                  </a:lnTo>
                  <a:close/>
                  <a:moveTo>
                    <a:pt x="264344" y="282223"/>
                  </a:moveTo>
                  <a:lnTo>
                    <a:pt x="264344" y="230560"/>
                  </a:lnTo>
                  <a:lnTo>
                    <a:pt x="229937" y="282223"/>
                  </a:lnTo>
                  <a:lnTo>
                    <a:pt x="219022" y="282223"/>
                  </a:lnTo>
                  <a:lnTo>
                    <a:pt x="219022" y="213201"/>
                  </a:lnTo>
                  <a:lnTo>
                    <a:pt x="230249" y="213201"/>
                  </a:lnTo>
                  <a:lnTo>
                    <a:pt x="230249" y="264448"/>
                  </a:lnTo>
                  <a:lnTo>
                    <a:pt x="264344" y="213201"/>
                  </a:lnTo>
                  <a:lnTo>
                    <a:pt x="275571" y="213201"/>
                  </a:lnTo>
                  <a:lnTo>
                    <a:pt x="275571" y="282223"/>
                  </a:lnTo>
                  <a:lnTo>
                    <a:pt x="264344" y="282223"/>
                  </a:lnTo>
                  <a:lnTo>
                    <a:pt x="264344" y="282223"/>
                  </a:lnTo>
                  <a:close/>
                  <a:moveTo>
                    <a:pt x="316319" y="223596"/>
                  </a:moveTo>
                  <a:lnTo>
                    <a:pt x="316319" y="282223"/>
                  </a:lnTo>
                  <a:lnTo>
                    <a:pt x="305092" y="282223"/>
                  </a:lnTo>
                  <a:lnTo>
                    <a:pt x="305092" y="223596"/>
                  </a:lnTo>
                  <a:lnTo>
                    <a:pt x="283263" y="223596"/>
                  </a:lnTo>
                  <a:lnTo>
                    <a:pt x="283263" y="213201"/>
                  </a:lnTo>
                  <a:lnTo>
                    <a:pt x="339292" y="213201"/>
                  </a:lnTo>
                  <a:lnTo>
                    <a:pt x="335965" y="223596"/>
                  </a:lnTo>
                  <a:lnTo>
                    <a:pt x="316319" y="223596"/>
                  </a:lnTo>
                  <a:lnTo>
                    <a:pt x="316319" y="223596"/>
                  </a:lnTo>
                  <a:close/>
                  <a:moveTo>
                    <a:pt x="391683" y="282223"/>
                  </a:moveTo>
                  <a:lnTo>
                    <a:pt x="391683" y="230560"/>
                  </a:lnTo>
                  <a:lnTo>
                    <a:pt x="357275" y="282223"/>
                  </a:lnTo>
                  <a:lnTo>
                    <a:pt x="346361" y="282223"/>
                  </a:lnTo>
                  <a:lnTo>
                    <a:pt x="346361" y="213201"/>
                  </a:lnTo>
                  <a:lnTo>
                    <a:pt x="357587" y="213201"/>
                  </a:lnTo>
                  <a:lnTo>
                    <a:pt x="357587" y="264448"/>
                  </a:lnTo>
                  <a:lnTo>
                    <a:pt x="391683" y="213201"/>
                  </a:lnTo>
                  <a:lnTo>
                    <a:pt x="402909" y="213201"/>
                  </a:lnTo>
                  <a:lnTo>
                    <a:pt x="402909" y="282223"/>
                  </a:lnTo>
                  <a:lnTo>
                    <a:pt x="391683" y="282223"/>
                  </a:lnTo>
                  <a:lnTo>
                    <a:pt x="391683" y="282223"/>
                  </a:lnTo>
                  <a:close/>
                  <a:moveTo>
                    <a:pt x="443865" y="241059"/>
                  </a:moveTo>
                  <a:cubicBezTo>
                    <a:pt x="446672" y="241059"/>
                    <a:pt x="449063" y="240332"/>
                    <a:pt x="450726" y="238876"/>
                  </a:cubicBezTo>
                  <a:cubicBezTo>
                    <a:pt x="452493" y="237421"/>
                    <a:pt x="453325" y="234822"/>
                    <a:pt x="453325" y="231080"/>
                  </a:cubicBezTo>
                  <a:cubicBezTo>
                    <a:pt x="453325" y="228066"/>
                    <a:pt x="452493" y="226091"/>
                    <a:pt x="450830" y="225155"/>
                  </a:cubicBezTo>
                  <a:cubicBezTo>
                    <a:pt x="449167" y="224116"/>
                    <a:pt x="446880" y="223700"/>
                    <a:pt x="444073" y="223700"/>
                  </a:cubicBezTo>
                  <a:lnTo>
                    <a:pt x="426090" y="223700"/>
                  </a:lnTo>
                  <a:lnTo>
                    <a:pt x="426090" y="241163"/>
                  </a:lnTo>
                  <a:lnTo>
                    <a:pt x="443865" y="241163"/>
                  </a:lnTo>
                  <a:lnTo>
                    <a:pt x="443865" y="241059"/>
                  </a:lnTo>
                  <a:close/>
                  <a:moveTo>
                    <a:pt x="426194" y="251558"/>
                  </a:moveTo>
                  <a:lnTo>
                    <a:pt x="426194" y="271829"/>
                  </a:lnTo>
                  <a:lnTo>
                    <a:pt x="446360" y="271829"/>
                  </a:lnTo>
                  <a:cubicBezTo>
                    <a:pt x="450518" y="271829"/>
                    <a:pt x="453637" y="270893"/>
                    <a:pt x="455508" y="269022"/>
                  </a:cubicBezTo>
                  <a:cubicBezTo>
                    <a:pt x="457483" y="267151"/>
                    <a:pt x="458418" y="264656"/>
                    <a:pt x="458418" y="261330"/>
                  </a:cubicBezTo>
                  <a:cubicBezTo>
                    <a:pt x="458418" y="257795"/>
                    <a:pt x="457483" y="255300"/>
                    <a:pt x="455612" y="253741"/>
                  </a:cubicBezTo>
                  <a:cubicBezTo>
                    <a:pt x="453740" y="252182"/>
                    <a:pt x="450830" y="251454"/>
                    <a:pt x="446776" y="251454"/>
                  </a:cubicBezTo>
                  <a:lnTo>
                    <a:pt x="426194" y="251454"/>
                  </a:lnTo>
                  <a:lnTo>
                    <a:pt x="426194" y="251558"/>
                  </a:lnTo>
                  <a:close/>
                  <a:moveTo>
                    <a:pt x="458210" y="245529"/>
                  </a:moveTo>
                  <a:cubicBezTo>
                    <a:pt x="461745" y="247296"/>
                    <a:pt x="464551" y="249583"/>
                    <a:pt x="466422" y="252286"/>
                  </a:cubicBezTo>
                  <a:cubicBezTo>
                    <a:pt x="468293" y="254989"/>
                    <a:pt x="469229" y="258419"/>
                    <a:pt x="469229" y="262473"/>
                  </a:cubicBezTo>
                  <a:cubicBezTo>
                    <a:pt x="469229" y="265903"/>
                    <a:pt x="468605" y="268918"/>
                    <a:pt x="467462" y="271413"/>
                  </a:cubicBezTo>
                  <a:cubicBezTo>
                    <a:pt x="466318" y="273908"/>
                    <a:pt x="464655" y="275883"/>
                    <a:pt x="462576" y="277546"/>
                  </a:cubicBezTo>
                  <a:cubicBezTo>
                    <a:pt x="460497" y="279105"/>
                    <a:pt x="458106" y="280352"/>
                    <a:pt x="455300" y="281080"/>
                  </a:cubicBezTo>
                  <a:cubicBezTo>
                    <a:pt x="452597" y="281808"/>
                    <a:pt x="449583" y="282223"/>
                    <a:pt x="446360" y="282223"/>
                  </a:cubicBezTo>
                  <a:lnTo>
                    <a:pt x="414863" y="282223"/>
                  </a:lnTo>
                  <a:lnTo>
                    <a:pt x="414863" y="213201"/>
                  </a:lnTo>
                  <a:lnTo>
                    <a:pt x="444905" y="213201"/>
                  </a:lnTo>
                  <a:cubicBezTo>
                    <a:pt x="447815" y="213201"/>
                    <a:pt x="450518" y="213513"/>
                    <a:pt x="452909" y="214240"/>
                  </a:cubicBezTo>
                  <a:cubicBezTo>
                    <a:pt x="455404" y="214968"/>
                    <a:pt x="457483" y="216008"/>
                    <a:pt x="459250" y="217463"/>
                  </a:cubicBezTo>
                  <a:cubicBezTo>
                    <a:pt x="461017" y="218918"/>
                    <a:pt x="462472" y="220789"/>
                    <a:pt x="463408" y="223076"/>
                  </a:cubicBezTo>
                  <a:cubicBezTo>
                    <a:pt x="464447" y="225363"/>
                    <a:pt x="464863" y="227962"/>
                    <a:pt x="464863" y="231080"/>
                  </a:cubicBezTo>
                  <a:cubicBezTo>
                    <a:pt x="464863" y="236797"/>
                    <a:pt x="462576" y="241475"/>
                    <a:pt x="458106" y="245009"/>
                  </a:cubicBezTo>
                  <a:lnTo>
                    <a:pt x="458106" y="245529"/>
                  </a:lnTo>
                  <a:lnTo>
                    <a:pt x="458210" y="245529"/>
                  </a:lnTo>
                  <a:close/>
                  <a:moveTo>
                    <a:pt x="490123" y="250727"/>
                  </a:moveTo>
                  <a:lnTo>
                    <a:pt x="490123" y="282120"/>
                  </a:lnTo>
                  <a:lnTo>
                    <a:pt x="479000" y="282120"/>
                  </a:lnTo>
                  <a:lnTo>
                    <a:pt x="479000" y="213097"/>
                  </a:lnTo>
                  <a:lnTo>
                    <a:pt x="490123" y="213097"/>
                  </a:lnTo>
                  <a:lnTo>
                    <a:pt x="490123" y="240228"/>
                  </a:lnTo>
                  <a:lnTo>
                    <a:pt x="523075" y="240228"/>
                  </a:lnTo>
                  <a:lnTo>
                    <a:pt x="523075" y="213097"/>
                  </a:lnTo>
                  <a:lnTo>
                    <a:pt x="534301" y="213097"/>
                  </a:lnTo>
                  <a:lnTo>
                    <a:pt x="534301" y="282120"/>
                  </a:lnTo>
                  <a:lnTo>
                    <a:pt x="523075" y="282120"/>
                  </a:lnTo>
                  <a:lnTo>
                    <a:pt x="523075" y="250727"/>
                  </a:lnTo>
                  <a:lnTo>
                    <a:pt x="490123" y="250727"/>
                  </a:lnTo>
                  <a:lnTo>
                    <a:pt x="490123" y="250727"/>
                  </a:lnTo>
                  <a:close/>
                  <a:moveTo>
                    <a:pt x="617773" y="213201"/>
                  </a:moveTo>
                  <a:lnTo>
                    <a:pt x="617773" y="282223"/>
                  </a:lnTo>
                  <a:lnTo>
                    <a:pt x="606547" y="282223"/>
                  </a:lnTo>
                  <a:lnTo>
                    <a:pt x="606547" y="213201"/>
                  </a:lnTo>
                  <a:lnTo>
                    <a:pt x="617773" y="213201"/>
                  </a:lnTo>
                  <a:lnTo>
                    <a:pt x="617773" y="213201"/>
                  </a:lnTo>
                  <a:close/>
                  <a:moveTo>
                    <a:pt x="599998" y="262161"/>
                  </a:moveTo>
                  <a:cubicBezTo>
                    <a:pt x="599998" y="265592"/>
                    <a:pt x="599478" y="268606"/>
                    <a:pt x="598335" y="271101"/>
                  </a:cubicBezTo>
                  <a:cubicBezTo>
                    <a:pt x="597191" y="273596"/>
                    <a:pt x="595736" y="275675"/>
                    <a:pt x="593761" y="277338"/>
                  </a:cubicBezTo>
                  <a:cubicBezTo>
                    <a:pt x="591786" y="279001"/>
                    <a:pt x="589395" y="280248"/>
                    <a:pt x="586692" y="280976"/>
                  </a:cubicBezTo>
                  <a:cubicBezTo>
                    <a:pt x="583990" y="281808"/>
                    <a:pt x="580871" y="282120"/>
                    <a:pt x="577649" y="282120"/>
                  </a:cubicBezTo>
                  <a:lnTo>
                    <a:pt x="546464" y="282120"/>
                  </a:lnTo>
                  <a:lnTo>
                    <a:pt x="546464" y="213097"/>
                  </a:lnTo>
                  <a:lnTo>
                    <a:pt x="557690" y="213097"/>
                  </a:lnTo>
                  <a:lnTo>
                    <a:pt x="557690" y="241163"/>
                  </a:lnTo>
                  <a:lnTo>
                    <a:pt x="579208" y="241163"/>
                  </a:lnTo>
                  <a:cubicBezTo>
                    <a:pt x="586276" y="241163"/>
                    <a:pt x="591474" y="243034"/>
                    <a:pt x="594904" y="246673"/>
                  </a:cubicBezTo>
                  <a:cubicBezTo>
                    <a:pt x="598335" y="250415"/>
                    <a:pt x="599998" y="255508"/>
                    <a:pt x="599998" y="262161"/>
                  </a:cubicBezTo>
                  <a:lnTo>
                    <a:pt x="599998" y="262161"/>
                  </a:lnTo>
                  <a:close/>
                  <a:moveTo>
                    <a:pt x="588771" y="261434"/>
                  </a:moveTo>
                  <a:cubicBezTo>
                    <a:pt x="588771" y="258107"/>
                    <a:pt x="587940" y="255612"/>
                    <a:pt x="586380" y="253949"/>
                  </a:cubicBezTo>
                  <a:cubicBezTo>
                    <a:pt x="584821" y="252390"/>
                    <a:pt x="581910" y="251558"/>
                    <a:pt x="577649" y="251558"/>
                  </a:cubicBezTo>
                  <a:lnTo>
                    <a:pt x="557586" y="251558"/>
                  </a:lnTo>
                  <a:lnTo>
                    <a:pt x="557586" y="271725"/>
                  </a:lnTo>
                  <a:lnTo>
                    <a:pt x="577129" y="271725"/>
                  </a:lnTo>
                  <a:cubicBezTo>
                    <a:pt x="581391" y="271725"/>
                    <a:pt x="584405" y="270789"/>
                    <a:pt x="586172" y="269022"/>
                  </a:cubicBezTo>
                  <a:cubicBezTo>
                    <a:pt x="587940" y="267359"/>
                    <a:pt x="588771" y="264760"/>
                    <a:pt x="588771" y="261434"/>
                  </a:cubicBezTo>
                  <a:lnTo>
                    <a:pt x="588771" y="261434"/>
                  </a:lnTo>
                  <a:close/>
                  <a:moveTo>
                    <a:pt x="658625" y="257795"/>
                  </a:moveTo>
                  <a:lnTo>
                    <a:pt x="640746" y="282223"/>
                  </a:lnTo>
                  <a:lnTo>
                    <a:pt x="627648" y="282223"/>
                  </a:lnTo>
                  <a:lnTo>
                    <a:pt x="654363" y="246361"/>
                  </a:lnTo>
                  <a:lnTo>
                    <a:pt x="632222" y="214864"/>
                  </a:lnTo>
                  <a:lnTo>
                    <a:pt x="642929" y="211953"/>
                  </a:lnTo>
                  <a:lnTo>
                    <a:pt x="656546" y="230976"/>
                  </a:lnTo>
                  <a:lnTo>
                    <a:pt x="660912" y="239812"/>
                  </a:lnTo>
                  <a:lnTo>
                    <a:pt x="665278" y="230976"/>
                  </a:lnTo>
                  <a:lnTo>
                    <a:pt x="678896" y="211953"/>
                  </a:lnTo>
                  <a:lnTo>
                    <a:pt x="689602" y="214864"/>
                  </a:lnTo>
                  <a:lnTo>
                    <a:pt x="667461" y="246361"/>
                  </a:lnTo>
                  <a:lnTo>
                    <a:pt x="694176" y="282223"/>
                  </a:lnTo>
                  <a:lnTo>
                    <a:pt x="681079" y="282223"/>
                  </a:lnTo>
                  <a:lnTo>
                    <a:pt x="663095" y="257795"/>
                  </a:lnTo>
                  <a:lnTo>
                    <a:pt x="660912" y="252390"/>
                  </a:lnTo>
                  <a:lnTo>
                    <a:pt x="658625" y="257795"/>
                  </a:lnTo>
                  <a:lnTo>
                    <a:pt x="658625" y="257795"/>
                  </a:lnTo>
                  <a:close/>
                  <a:moveTo>
                    <a:pt x="33056" y="329625"/>
                  </a:moveTo>
                  <a:lnTo>
                    <a:pt x="33056" y="388252"/>
                  </a:lnTo>
                  <a:lnTo>
                    <a:pt x="21829" y="388252"/>
                  </a:lnTo>
                  <a:lnTo>
                    <a:pt x="21829" y="329625"/>
                  </a:lnTo>
                  <a:lnTo>
                    <a:pt x="0" y="329625"/>
                  </a:lnTo>
                  <a:lnTo>
                    <a:pt x="0" y="319230"/>
                  </a:lnTo>
                  <a:lnTo>
                    <a:pt x="56029" y="319230"/>
                  </a:lnTo>
                  <a:lnTo>
                    <a:pt x="52703" y="329625"/>
                  </a:lnTo>
                  <a:lnTo>
                    <a:pt x="33056" y="329625"/>
                  </a:lnTo>
                  <a:lnTo>
                    <a:pt x="33056" y="329625"/>
                  </a:lnTo>
                  <a:close/>
                  <a:moveTo>
                    <a:pt x="113617" y="388252"/>
                  </a:moveTo>
                  <a:lnTo>
                    <a:pt x="63201" y="388252"/>
                  </a:lnTo>
                  <a:lnTo>
                    <a:pt x="63201" y="319230"/>
                  </a:lnTo>
                  <a:lnTo>
                    <a:pt x="113929" y="319230"/>
                  </a:lnTo>
                  <a:lnTo>
                    <a:pt x="110602" y="329625"/>
                  </a:lnTo>
                  <a:lnTo>
                    <a:pt x="74220" y="329625"/>
                  </a:lnTo>
                  <a:lnTo>
                    <a:pt x="74220" y="346464"/>
                  </a:lnTo>
                  <a:lnTo>
                    <a:pt x="107276" y="346464"/>
                  </a:lnTo>
                  <a:lnTo>
                    <a:pt x="107276" y="356963"/>
                  </a:lnTo>
                  <a:lnTo>
                    <a:pt x="74220" y="356963"/>
                  </a:lnTo>
                  <a:lnTo>
                    <a:pt x="74220" y="377857"/>
                  </a:lnTo>
                  <a:lnTo>
                    <a:pt x="113513" y="377857"/>
                  </a:lnTo>
                  <a:lnTo>
                    <a:pt x="113513" y="388252"/>
                  </a:lnTo>
                  <a:lnTo>
                    <a:pt x="113617" y="388252"/>
                  </a:lnTo>
                  <a:close/>
                  <a:moveTo>
                    <a:pt x="153118" y="363824"/>
                  </a:moveTo>
                  <a:lnTo>
                    <a:pt x="135239" y="388252"/>
                  </a:lnTo>
                  <a:lnTo>
                    <a:pt x="122141" y="388252"/>
                  </a:lnTo>
                  <a:lnTo>
                    <a:pt x="148856" y="352390"/>
                  </a:lnTo>
                  <a:lnTo>
                    <a:pt x="126715" y="320893"/>
                  </a:lnTo>
                  <a:lnTo>
                    <a:pt x="137422" y="317982"/>
                  </a:lnTo>
                  <a:lnTo>
                    <a:pt x="151039" y="337005"/>
                  </a:lnTo>
                  <a:lnTo>
                    <a:pt x="155405" y="345841"/>
                  </a:lnTo>
                  <a:lnTo>
                    <a:pt x="159771" y="337005"/>
                  </a:lnTo>
                  <a:lnTo>
                    <a:pt x="173388" y="317982"/>
                  </a:lnTo>
                  <a:lnTo>
                    <a:pt x="184199" y="320893"/>
                  </a:lnTo>
                  <a:lnTo>
                    <a:pt x="162058" y="352390"/>
                  </a:lnTo>
                  <a:lnTo>
                    <a:pt x="188773" y="388252"/>
                  </a:lnTo>
                  <a:lnTo>
                    <a:pt x="175675" y="388252"/>
                  </a:lnTo>
                  <a:lnTo>
                    <a:pt x="157692" y="363824"/>
                  </a:lnTo>
                  <a:lnTo>
                    <a:pt x="155509" y="358419"/>
                  </a:lnTo>
                  <a:lnTo>
                    <a:pt x="153118" y="363824"/>
                  </a:lnTo>
                  <a:lnTo>
                    <a:pt x="153118" y="363824"/>
                  </a:lnTo>
                  <a:close/>
                  <a:moveTo>
                    <a:pt x="209563" y="356755"/>
                  </a:moveTo>
                  <a:lnTo>
                    <a:pt x="209563" y="388148"/>
                  </a:lnTo>
                  <a:lnTo>
                    <a:pt x="198440" y="388148"/>
                  </a:lnTo>
                  <a:lnTo>
                    <a:pt x="198440" y="319126"/>
                  </a:lnTo>
                  <a:lnTo>
                    <a:pt x="209563" y="319126"/>
                  </a:lnTo>
                  <a:lnTo>
                    <a:pt x="209563" y="346256"/>
                  </a:lnTo>
                  <a:lnTo>
                    <a:pt x="242515" y="346256"/>
                  </a:lnTo>
                  <a:lnTo>
                    <a:pt x="242515" y="319126"/>
                  </a:lnTo>
                  <a:lnTo>
                    <a:pt x="253741" y="319126"/>
                  </a:lnTo>
                  <a:lnTo>
                    <a:pt x="253741" y="388148"/>
                  </a:lnTo>
                  <a:lnTo>
                    <a:pt x="242515" y="388148"/>
                  </a:lnTo>
                  <a:lnTo>
                    <a:pt x="242515" y="356755"/>
                  </a:lnTo>
                  <a:lnTo>
                    <a:pt x="209563" y="356755"/>
                  </a:lnTo>
                  <a:lnTo>
                    <a:pt x="209563" y="356755"/>
                  </a:lnTo>
                  <a:close/>
                  <a:moveTo>
                    <a:pt x="297296" y="389396"/>
                  </a:moveTo>
                  <a:cubicBezTo>
                    <a:pt x="291787" y="389396"/>
                    <a:pt x="286797" y="388564"/>
                    <a:pt x="282639" y="386797"/>
                  </a:cubicBezTo>
                  <a:cubicBezTo>
                    <a:pt x="278481" y="385030"/>
                    <a:pt x="274947" y="382535"/>
                    <a:pt x="272140" y="379416"/>
                  </a:cubicBezTo>
                  <a:cubicBezTo>
                    <a:pt x="269334" y="376194"/>
                    <a:pt x="267255" y="372452"/>
                    <a:pt x="265799" y="368086"/>
                  </a:cubicBezTo>
                  <a:cubicBezTo>
                    <a:pt x="264344" y="363720"/>
                    <a:pt x="263616" y="358938"/>
                    <a:pt x="263616" y="353637"/>
                  </a:cubicBezTo>
                  <a:lnTo>
                    <a:pt x="263616" y="350934"/>
                  </a:lnTo>
                  <a:cubicBezTo>
                    <a:pt x="263616" y="346049"/>
                    <a:pt x="264448" y="341683"/>
                    <a:pt x="266111" y="337525"/>
                  </a:cubicBezTo>
                  <a:cubicBezTo>
                    <a:pt x="267774" y="333471"/>
                    <a:pt x="270061" y="329936"/>
                    <a:pt x="273076" y="327130"/>
                  </a:cubicBezTo>
                  <a:cubicBezTo>
                    <a:pt x="276090" y="324219"/>
                    <a:pt x="279625" y="322036"/>
                    <a:pt x="283679" y="320373"/>
                  </a:cubicBezTo>
                  <a:cubicBezTo>
                    <a:pt x="287837" y="318710"/>
                    <a:pt x="292307" y="317982"/>
                    <a:pt x="297192" y="317982"/>
                  </a:cubicBezTo>
                  <a:cubicBezTo>
                    <a:pt x="302078" y="317982"/>
                    <a:pt x="306548" y="318814"/>
                    <a:pt x="310706" y="320373"/>
                  </a:cubicBezTo>
                  <a:cubicBezTo>
                    <a:pt x="314760" y="322036"/>
                    <a:pt x="318294" y="324219"/>
                    <a:pt x="321309" y="327130"/>
                  </a:cubicBezTo>
                  <a:cubicBezTo>
                    <a:pt x="324219" y="330040"/>
                    <a:pt x="326506" y="333471"/>
                    <a:pt x="328169" y="337525"/>
                  </a:cubicBezTo>
                  <a:cubicBezTo>
                    <a:pt x="329832" y="341579"/>
                    <a:pt x="330664" y="346049"/>
                    <a:pt x="330664" y="350934"/>
                  </a:cubicBezTo>
                  <a:lnTo>
                    <a:pt x="330664" y="353637"/>
                  </a:lnTo>
                  <a:cubicBezTo>
                    <a:pt x="330664" y="358834"/>
                    <a:pt x="329936" y="363720"/>
                    <a:pt x="328585" y="368086"/>
                  </a:cubicBezTo>
                  <a:cubicBezTo>
                    <a:pt x="327234" y="372452"/>
                    <a:pt x="325051" y="376194"/>
                    <a:pt x="322244" y="379416"/>
                  </a:cubicBezTo>
                  <a:cubicBezTo>
                    <a:pt x="319438" y="382639"/>
                    <a:pt x="315903" y="385030"/>
                    <a:pt x="311745" y="386797"/>
                  </a:cubicBezTo>
                  <a:cubicBezTo>
                    <a:pt x="307691" y="388564"/>
                    <a:pt x="302909" y="389396"/>
                    <a:pt x="297296" y="389396"/>
                  </a:cubicBezTo>
                  <a:lnTo>
                    <a:pt x="297296" y="389396"/>
                  </a:lnTo>
                  <a:close/>
                  <a:moveTo>
                    <a:pt x="297296" y="328377"/>
                  </a:moveTo>
                  <a:cubicBezTo>
                    <a:pt x="290020" y="328377"/>
                    <a:pt x="284510" y="330456"/>
                    <a:pt x="280872" y="334510"/>
                  </a:cubicBezTo>
                  <a:cubicBezTo>
                    <a:pt x="277234" y="338668"/>
                    <a:pt x="275363" y="344178"/>
                    <a:pt x="275363" y="351142"/>
                  </a:cubicBezTo>
                  <a:lnTo>
                    <a:pt x="275363" y="353429"/>
                  </a:lnTo>
                  <a:cubicBezTo>
                    <a:pt x="275363" y="357067"/>
                    <a:pt x="275779" y="360498"/>
                    <a:pt x="276506" y="363512"/>
                  </a:cubicBezTo>
                  <a:cubicBezTo>
                    <a:pt x="277234" y="366631"/>
                    <a:pt x="278481" y="369333"/>
                    <a:pt x="280145" y="371620"/>
                  </a:cubicBezTo>
                  <a:cubicBezTo>
                    <a:pt x="281912" y="373907"/>
                    <a:pt x="284095" y="375674"/>
                    <a:pt x="286901" y="377026"/>
                  </a:cubicBezTo>
                  <a:cubicBezTo>
                    <a:pt x="289604" y="378273"/>
                    <a:pt x="293034" y="379001"/>
                    <a:pt x="297192" y="379001"/>
                  </a:cubicBezTo>
                  <a:cubicBezTo>
                    <a:pt x="301454" y="379001"/>
                    <a:pt x="304989" y="378377"/>
                    <a:pt x="307795" y="377130"/>
                  </a:cubicBezTo>
                  <a:cubicBezTo>
                    <a:pt x="310602" y="375882"/>
                    <a:pt x="312889" y="374115"/>
                    <a:pt x="314552" y="371932"/>
                  </a:cubicBezTo>
                  <a:cubicBezTo>
                    <a:pt x="316215" y="369645"/>
                    <a:pt x="317462" y="366943"/>
                    <a:pt x="318190" y="363824"/>
                  </a:cubicBezTo>
                  <a:cubicBezTo>
                    <a:pt x="318918" y="360706"/>
                    <a:pt x="319334" y="357171"/>
                    <a:pt x="319334" y="353429"/>
                  </a:cubicBezTo>
                  <a:lnTo>
                    <a:pt x="319334" y="351142"/>
                  </a:lnTo>
                  <a:cubicBezTo>
                    <a:pt x="319334" y="344178"/>
                    <a:pt x="317462" y="338668"/>
                    <a:pt x="313824" y="334510"/>
                  </a:cubicBezTo>
                  <a:cubicBezTo>
                    <a:pt x="309978" y="330456"/>
                    <a:pt x="304573" y="328377"/>
                    <a:pt x="297296" y="328377"/>
                  </a:cubicBezTo>
                  <a:lnTo>
                    <a:pt x="297296" y="328377"/>
                  </a:lnTo>
                  <a:close/>
                  <a:moveTo>
                    <a:pt x="342410" y="389396"/>
                  </a:moveTo>
                  <a:cubicBezTo>
                    <a:pt x="340955" y="389396"/>
                    <a:pt x="339396" y="388980"/>
                    <a:pt x="337837" y="388252"/>
                  </a:cubicBezTo>
                  <a:lnTo>
                    <a:pt x="337837" y="378897"/>
                  </a:lnTo>
                  <a:cubicBezTo>
                    <a:pt x="340643" y="378897"/>
                    <a:pt x="342618" y="378065"/>
                    <a:pt x="343866" y="376402"/>
                  </a:cubicBezTo>
                  <a:cubicBezTo>
                    <a:pt x="345113" y="374739"/>
                    <a:pt x="345945" y="372764"/>
                    <a:pt x="346256" y="370477"/>
                  </a:cubicBezTo>
                  <a:cubicBezTo>
                    <a:pt x="346464" y="369333"/>
                    <a:pt x="346672" y="368086"/>
                    <a:pt x="346776" y="366735"/>
                  </a:cubicBezTo>
                  <a:cubicBezTo>
                    <a:pt x="346984" y="365383"/>
                    <a:pt x="347088" y="363824"/>
                    <a:pt x="347192" y="362161"/>
                  </a:cubicBezTo>
                  <a:lnTo>
                    <a:pt x="350622" y="319230"/>
                  </a:lnTo>
                  <a:lnTo>
                    <a:pt x="391059" y="319230"/>
                  </a:lnTo>
                  <a:lnTo>
                    <a:pt x="391059" y="388252"/>
                  </a:lnTo>
                  <a:lnTo>
                    <a:pt x="379832" y="388252"/>
                  </a:lnTo>
                  <a:lnTo>
                    <a:pt x="379832" y="329625"/>
                  </a:lnTo>
                  <a:lnTo>
                    <a:pt x="360810" y="329625"/>
                  </a:lnTo>
                  <a:lnTo>
                    <a:pt x="357691" y="364448"/>
                  </a:lnTo>
                  <a:cubicBezTo>
                    <a:pt x="357587" y="365487"/>
                    <a:pt x="357379" y="366631"/>
                    <a:pt x="357275" y="367878"/>
                  </a:cubicBezTo>
                  <a:cubicBezTo>
                    <a:pt x="357067" y="369125"/>
                    <a:pt x="356859" y="370477"/>
                    <a:pt x="356651" y="371932"/>
                  </a:cubicBezTo>
                  <a:cubicBezTo>
                    <a:pt x="356340" y="373907"/>
                    <a:pt x="355820" y="375986"/>
                    <a:pt x="355196" y="378065"/>
                  </a:cubicBezTo>
                  <a:cubicBezTo>
                    <a:pt x="354572" y="380144"/>
                    <a:pt x="353741" y="382015"/>
                    <a:pt x="352597" y="383678"/>
                  </a:cubicBezTo>
                  <a:cubicBezTo>
                    <a:pt x="351454" y="385342"/>
                    <a:pt x="350103" y="386693"/>
                    <a:pt x="348439" y="387836"/>
                  </a:cubicBezTo>
                  <a:cubicBezTo>
                    <a:pt x="346880" y="388876"/>
                    <a:pt x="344905" y="389396"/>
                    <a:pt x="342410" y="389396"/>
                  </a:cubicBezTo>
                  <a:lnTo>
                    <a:pt x="342410" y="389396"/>
                  </a:lnTo>
                  <a:close/>
                  <a:moveTo>
                    <a:pt x="434718" y="389396"/>
                  </a:moveTo>
                  <a:cubicBezTo>
                    <a:pt x="429208" y="389396"/>
                    <a:pt x="424323" y="388564"/>
                    <a:pt x="420061" y="386797"/>
                  </a:cubicBezTo>
                  <a:cubicBezTo>
                    <a:pt x="415903" y="385030"/>
                    <a:pt x="412368" y="382535"/>
                    <a:pt x="409562" y="379416"/>
                  </a:cubicBezTo>
                  <a:cubicBezTo>
                    <a:pt x="406755" y="376194"/>
                    <a:pt x="404676" y="372452"/>
                    <a:pt x="403221" y="368086"/>
                  </a:cubicBezTo>
                  <a:cubicBezTo>
                    <a:pt x="401766" y="363720"/>
                    <a:pt x="401038" y="358938"/>
                    <a:pt x="401038" y="353637"/>
                  </a:cubicBezTo>
                  <a:lnTo>
                    <a:pt x="401038" y="350934"/>
                  </a:lnTo>
                  <a:cubicBezTo>
                    <a:pt x="401038" y="346049"/>
                    <a:pt x="401870" y="341683"/>
                    <a:pt x="403533" y="337525"/>
                  </a:cubicBezTo>
                  <a:cubicBezTo>
                    <a:pt x="405196" y="333471"/>
                    <a:pt x="407483" y="329936"/>
                    <a:pt x="410497" y="327130"/>
                  </a:cubicBezTo>
                  <a:cubicBezTo>
                    <a:pt x="413512" y="324219"/>
                    <a:pt x="417046" y="322036"/>
                    <a:pt x="421100" y="320373"/>
                  </a:cubicBezTo>
                  <a:cubicBezTo>
                    <a:pt x="425154" y="318710"/>
                    <a:pt x="429728" y="317982"/>
                    <a:pt x="434614" y="317982"/>
                  </a:cubicBezTo>
                  <a:cubicBezTo>
                    <a:pt x="439499" y="317982"/>
                    <a:pt x="443969" y="318814"/>
                    <a:pt x="448127" y="320373"/>
                  </a:cubicBezTo>
                  <a:cubicBezTo>
                    <a:pt x="452285" y="322036"/>
                    <a:pt x="455716" y="324219"/>
                    <a:pt x="458730" y="327130"/>
                  </a:cubicBezTo>
                  <a:cubicBezTo>
                    <a:pt x="461641" y="330040"/>
                    <a:pt x="463928" y="333471"/>
                    <a:pt x="465591" y="337525"/>
                  </a:cubicBezTo>
                  <a:cubicBezTo>
                    <a:pt x="467254" y="341579"/>
                    <a:pt x="468086" y="346049"/>
                    <a:pt x="468086" y="350934"/>
                  </a:cubicBezTo>
                  <a:lnTo>
                    <a:pt x="468086" y="353637"/>
                  </a:lnTo>
                  <a:cubicBezTo>
                    <a:pt x="468086" y="358834"/>
                    <a:pt x="467358" y="363720"/>
                    <a:pt x="466007" y="368086"/>
                  </a:cubicBezTo>
                  <a:cubicBezTo>
                    <a:pt x="464655" y="372452"/>
                    <a:pt x="462472" y="376194"/>
                    <a:pt x="459666" y="379416"/>
                  </a:cubicBezTo>
                  <a:cubicBezTo>
                    <a:pt x="456859" y="382639"/>
                    <a:pt x="453325" y="385030"/>
                    <a:pt x="449167" y="386797"/>
                  </a:cubicBezTo>
                  <a:cubicBezTo>
                    <a:pt x="445113" y="388564"/>
                    <a:pt x="440227" y="389396"/>
                    <a:pt x="434718" y="389396"/>
                  </a:cubicBezTo>
                  <a:lnTo>
                    <a:pt x="434718" y="389396"/>
                  </a:lnTo>
                  <a:close/>
                  <a:moveTo>
                    <a:pt x="434718" y="328377"/>
                  </a:moveTo>
                  <a:cubicBezTo>
                    <a:pt x="427441" y="328377"/>
                    <a:pt x="421932" y="330456"/>
                    <a:pt x="418294" y="334510"/>
                  </a:cubicBezTo>
                  <a:cubicBezTo>
                    <a:pt x="414655" y="338668"/>
                    <a:pt x="412784" y="344178"/>
                    <a:pt x="412784" y="351142"/>
                  </a:cubicBezTo>
                  <a:lnTo>
                    <a:pt x="412784" y="353429"/>
                  </a:lnTo>
                  <a:cubicBezTo>
                    <a:pt x="412784" y="357067"/>
                    <a:pt x="413096" y="360498"/>
                    <a:pt x="413824" y="363512"/>
                  </a:cubicBezTo>
                  <a:cubicBezTo>
                    <a:pt x="414552" y="366631"/>
                    <a:pt x="415799" y="369333"/>
                    <a:pt x="417462" y="371620"/>
                  </a:cubicBezTo>
                  <a:cubicBezTo>
                    <a:pt x="419229" y="373907"/>
                    <a:pt x="421412" y="375674"/>
                    <a:pt x="424219" y="377026"/>
                  </a:cubicBezTo>
                  <a:cubicBezTo>
                    <a:pt x="426922" y="378273"/>
                    <a:pt x="430352" y="379001"/>
                    <a:pt x="434510" y="379001"/>
                  </a:cubicBezTo>
                  <a:cubicBezTo>
                    <a:pt x="438772" y="379001"/>
                    <a:pt x="442306" y="378377"/>
                    <a:pt x="445113" y="377130"/>
                  </a:cubicBezTo>
                  <a:cubicBezTo>
                    <a:pt x="447919" y="375882"/>
                    <a:pt x="450206" y="374115"/>
                    <a:pt x="451869" y="371932"/>
                  </a:cubicBezTo>
                  <a:cubicBezTo>
                    <a:pt x="453533" y="369645"/>
                    <a:pt x="454780" y="366943"/>
                    <a:pt x="455508" y="363824"/>
                  </a:cubicBezTo>
                  <a:cubicBezTo>
                    <a:pt x="456235" y="360706"/>
                    <a:pt x="456651" y="357171"/>
                    <a:pt x="456651" y="353429"/>
                  </a:cubicBezTo>
                  <a:lnTo>
                    <a:pt x="456651" y="351142"/>
                  </a:lnTo>
                  <a:cubicBezTo>
                    <a:pt x="456651" y="344178"/>
                    <a:pt x="454780" y="338668"/>
                    <a:pt x="451142" y="334510"/>
                  </a:cubicBezTo>
                  <a:cubicBezTo>
                    <a:pt x="447400" y="330456"/>
                    <a:pt x="441890" y="328377"/>
                    <a:pt x="434718" y="328377"/>
                  </a:cubicBezTo>
                  <a:lnTo>
                    <a:pt x="434718" y="328377"/>
                  </a:lnTo>
                  <a:close/>
                  <a:moveTo>
                    <a:pt x="478065" y="388252"/>
                  </a:moveTo>
                  <a:lnTo>
                    <a:pt x="478065" y="319230"/>
                  </a:lnTo>
                  <a:lnTo>
                    <a:pt x="523491" y="319230"/>
                  </a:lnTo>
                  <a:lnTo>
                    <a:pt x="520164" y="329625"/>
                  </a:lnTo>
                  <a:lnTo>
                    <a:pt x="489395" y="329625"/>
                  </a:lnTo>
                  <a:lnTo>
                    <a:pt x="489395" y="388252"/>
                  </a:lnTo>
                  <a:lnTo>
                    <a:pt x="478065" y="388252"/>
                  </a:lnTo>
                  <a:lnTo>
                    <a:pt x="478065" y="388252"/>
                  </a:lnTo>
                  <a:close/>
                  <a:moveTo>
                    <a:pt x="574738" y="388252"/>
                  </a:moveTo>
                  <a:lnTo>
                    <a:pt x="574738" y="336589"/>
                  </a:lnTo>
                  <a:lnTo>
                    <a:pt x="540331" y="388252"/>
                  </a:lnTo>
                  <a:lnTo>
                    <a:pt x="529416" y="388252"/>
                  </a:lnTo>
                  <a:lnTo>
                    <a:pt x="529416" y="319230"/>
                  </a:lnTo>
                  <a:lnTo>
                    <a:pt x="540642" y="319230"/>
                  </a:lnTo>
                  <a:lnTo>
                    <a:pt x="540642" y="370477"/>
                  </a:lnTo>
                  <a:lnTo>
                    <a:pt x="574738" y="319230"/>
                  </a:lnTo>
                  <a:lnTo>
                    <a:pt x="585964" y="319230"/>
                  </a:lnTo>
                  <a:lnTo>
                    <a:pt x="585964" y="388252"/>
                  </a:lnTo>
                  <a:lnTo>
                    <a:pt x="574738" y="388252"/>
                  </a:lnTo>
                  <a:lnTo>
                    <a:pt x="574738" y="388252"/>
                  </a:lnTo>
                  <a:close/>
                  <a:moveTo>
                    <a:pt x="643241" y="388252"/>
                  </a:moveTo>
                  <a:lnTo>
                    <a:pt x="643241" y="336589"/>
                  </a:lnTo>
                  <a:lnTo>
                    <a:pt x="608834" y="388252"/>
                  </a:lnTo>
                  <a:lnTo>
                    <a:pt x="597919" y="388252"/>
                  </a:lnTo>
                  <a:lnTo>
                    <a:pt x="597919" y="319230"/>
                  </a:lnTo>
                  <a:lnTo>
                    <a:pt x="609145" y="319230"/>
                  </a:lnTo>
                  <a:lnTo>
                    <a:pt x="609145" y="370477"/>
                  </a:lnTo>
                  <a:lnTo>
                    <a:pt x="643241" y="319230"/>
                  </a:lnTo>
                  <a:lnTo>
                    <a:pt x="654467" y="319230"/>
                  </a:lnTo>
                  <a:lnTo>
                    <a:pt x="654467" y="388252"/>
                  </a:lnTo>
                  <a:lnTo>
                    <a:pt x="643241" y="388252"/>
                  </a:lnTo>
                  <a:lnTo>
                    <a:pt x="643241" y="388252"/>
                  </a:lnTo>
                  <a:close/>
                  <a:moveTo>
                    <a:pt x="625569" y="314864"/>
                  </a:moveTo>
                  <a:cubicBezTo>
                    <a:pt x="623698" y="314864"/>
                    <a:pt x="621931" y="314656"/>
                    <a:pt x="620164" y="314240"/>
                  </a:cubicBezTo>
                  <a:cubicBezTo>
                    <a:pt x="618397" y="313824"/>
                    <a:pt x="616838" y="313097"/>
                    <a:pt x="615486" y="312057"/>
                  </a:cubicBezTo>
                  <a:cubicBezTo>
                    <a:pt x="614135" y="311018"/>
                    <a:pt x="612991" y="309770"/>
                    <a:pt x="612160" y="308315"/>
                  </a:cubicBezTo>
                  <a:cubicBezTo>
                    <a:pt x="611328" y="306756"/>
                    <a:pt x="610913" y="304988"/>
                    <a:pt x="610913" y="302806"/>
                  </a:cubicBezTo>
                  <a:lnTo>
                    <a:pt x="617981" y="302806"/>
                  </a:lnTo>
                  <a:cubicBezTo>
                    <a:pt x="617981" y="304781"/>
                    <a:pt x="618709" y="306236"/>
                    <a:pt x="620164" y="307067"/>
                  </a:cubicBezTo>
                  <a:cubicBezTo>
                    <a:pt x="621619" y="307899"/>
                    <a:pt x="623490" y="308315"/>
                    <a:pt x="625569" y="308315"/>
                  </a:cubicBezTo>
                  <a:cubicBezTo>
                    <a:pt x="627544" y="308315"/>
                    <a:pt x="629312" y="307899"/>
                    <a:pt x="630871" y="307171"/>
                  </a:cubicBezTo>
                  <a:cubicBezTo>
                    <a:pt x="632430" y="306340"/>
                    <a:pt x="633158" y="304988"/>
                    <a:pt x="633158" y="302909"/>
                  </a:cubicBezTo>
                  <a:lnTo>
                    <a:pt x="640226" y="302909"/>
                  </a:lnTo>
                  <a:cubicBezTo>
                    <a:pt x="640226" y="305092"/>
                    <a:pt x="639811" y="306964"/>
                    <a:pt x="638979" y="308523"/>
                  </a:cubicBezTo>
                  <a:cubicBezTo>
                    <a:pt x="638147" y="310082"/>
                    <a:pt x="637004" y="311329"/>
                    <a:pt x="635652" y="312265"/>
                  </a:cubicBezTo>
                  <a:cubicBezTo>
                    <a:pt x="634301" y="313200"/>
                    <a:pt x="632638" y="313928"/>
                    <a:pt x="630975" y="314344"/>
                  </a:cubicBezTo>
                  <a:cubicBezTo>
                    <a:pt x="629104" y="314656"/>
                    <a:pt x="627337" y="314864"/>
                    <a:pt x="625569" y="314864"/>
                  </a:cubicBezTo>
                  <a:close/>
                </a:path>
              </a:pathLst>
            </a:custGeom>
            <a:grpFill/>
            <a:ln w="10356" cap="flat">
              <a:noFill/>
              <a:prstDash val="solid"/>
              <a:miter/>
            </a:ln>
          </p:spPr>
          <p:txBody>
            <a:bodyPr rtlCol="0" anchor="ctr"/>
            <a:lstStyle/>
            <a:p>
              <a:endParaRPr lang="ru-RU">
                <a:solidFill>
                  <a:schemeClr val="bg1">
                    <a:lumMod val="65000"/>
                  </a:schemeClr>
                </a:solidFill>
              </a:endParaRPr>
            </a:p>
          </p:txBody>
        </p:sp>
      </p:grpSp>
    </p:spTree>
    <p:extLst>
      <p:ext uri="{BB962C8B-B14F-4D97-AF65-F5344CB8AC3E}">
        <p14:creationId xmlns:p14="http://schemas.microsoft.com/office/powerpoint/2010/main" val="15579739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852866"/>
      </p:ext>
    </p:extLst>
  </p:cSld>
  <p:clrMap bg1="lt1" tx1="dk1" bg2="lt2" tx2="dk2" accent1="accent1" accent2="accent2" accent3="accent3" accent4="accent4" accent5="accent5" accent6="accent6" hlink="hlink" folHlink="folHlink"/>
  <p:sldLayoutIdLst>
    <p:sldLayoutId id="2147483673" r:id="rId1"/>
    <p:sldLayoutId id="2147483659" r:id="rId2"/>
    <p:sldLayoutId id="2147483690" r:id="rId3"/>
    <p:sldLayoutId id="2147483662" r:id="rId4"/>
    <p:sldLayoutId id="2147483692" r:id="rId5"/>
    <p:sldLayoutId id="2147483661" r:id="rId6"/>
    <p:sldLayoutId id="2147483671" r:id="rId7"/>
    <p:sldLayoutId id="2147483686" r:id="rId8"/>
    <p:sldLayoutId id="2147483687" r:id="rId9"/>
  </p:sldLayoutIdLst>
  <p:txStyles>
    <p:titleStyle>
      <a:lvl1pPr algn="l" defTabSz="914400" rtl="0" eaLnBrk="1" latinLnBrk="0" hangingPunct="1">
        <a:lnSpc>
          <a:spcPct val="90000"/>
        </a:lnSpc>
        <a:spcBef>
          <a:spcPct val="0"/>
        </a:spcBef>
        <a:buNone/>
        <a:defRPr sz="30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chart" Target="../charts/chart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chart" Target="../charts/chart5.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8.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 графический дизайн, плакат, снимок экрана&#10;&#10;Автоматически созданное описание">
            <a:extLst>
              <a:ext uri="{FF2B5EF4-FFF2-40B4-BE49-F238E27FC236}">
                <a16:creationId xmlns:a16="http://schemas.microsoft.com/office/drawing/2014/main" id="{5B153C77-2EC1-7B0F-D372-DBDBDDE63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9" y="0"/>
            <a:ext cx="12185982" cy="6858000"/>
          </a:xfrm>
          <a:prstGeom prst="rect">
            <a:avLst/>
          </a:prstGeom>
        </p:spPr>
      </p:pic>
      <p:sp>
        <p:nvSpPr>
          <p:cNvPr id="6" name="TextBox 5">
            <a:extLst>
              <a:ext uri="{FF2B5EF4-FFF2-40B4-BE49-F238E27FC236}">
                <a16:creationId xmlns:a16="http://schemas.microsoft.com/office/drawing/2014/main" id="{A3250246-1668-4634-5BC0-FDD9A06CDD71}"/>
              </a:ext>
            </a:extLst>
          </p:cNvPr>
          <p:cNvSpPr txBox="1"/>
          <p:nvPr/>
        </p:nvSpPr>
        <p:spPr>
          <a:xfrm>
            <a:off x="389744" y="5126636"/>
            <a:ext cx="6580682" cy="1569660"/>
          </a:xfrm>
          <a:prstGeom prst="rect">
            <a:avLst/>
          </a:prstGeom>
          <a:noFill/>
        </p:spPr>
        <p:txBody>
          <a:bodyPr wrap="square" rtlCol="0">
            <a:spAutoFit/>
          </a:bodyPr>
          <a:lstStyle/>
          <a:p>
            <a:pPr algn="l" fontAlgn="ctr" latinLnBrk="0"/>
            <a:r>
              <a:rPr lang="ru-RU" sz="3200" b="0" i="0" dirty="0">
                <a:solidFill>
                  <a:srgbClr val="FFFFFF"/>
                </a:solidFill>
                <a:effectLst/>
                <a:latin typeface="Jost" pitchFamily="2" charset="-52"/>
              </a:rPr>
              <a:t>20–21 ноября, </a:t>
            </a:r>
            <a:r>
              <a:rPr lang="ru-RU" sz="3200" dirty="0">
                <a:solidFill>
                  <a:srgbClr val="FFFFFF"/>
                </a:solidFill>
                <a:latin typeface="Jost" pitchFamily="2" charset="-52"/>
              </a:rPr>
              <a:t>К</a:t>
            </a:r>
            <a:r>
              <a:rPr lang="ru-RU" sz="3200" b="0" i="0" dirty="0">
                <a:solidFill>
                  <a:srgbClr val="FFFFFF"/>
                </a:solidFill>
                <a:effectLst/>
                <a:latin typeface="Jost" pitchFamily="2" charset="-52"/>
              </a:rPr>
              <a:t>азань</a:t>
            </a:r>
          </a:p>
          <a:p>
            <a:pPr algn="l" fontAlgn="ctr" latinLnBrk="0"/>
            <a:r>
              <a:rPr lang="ru-RU" sz="3200" b="0" i="0" dirty="0">
                <a:solidFill>
                  <a:srgbClr val="FFFFFF"/>
                </a:solidFill>
                <a:effectLst/>
                <a:latin typeface="Jost" pitchFamily="2" charset="-52"/>
              </a:rPr>
              <a:t>ИТ-парк им. Башира </a:t>
            </a:r>
            <a:r>
              <a:rPr lang="ru-RU" sz="3200" b="0" i="0" dirty="0" err="1">
                <a:solidFill>
                  <a:srgbClr val="FFFFFF"/>
                </a:solidFill>
                <a:effectLst/>
                <a:latin typeface="Jost" pitchFamily="2" charset="-52"/>
              </a:rPr>
              <a:t>Рамеева</a:t>
            </a:r>
            <a:endParaRPr lang="ru-RU" sz="3200" b="0" i="0" dirty="0">
              <a:solidFill>
                <a:srgbClr val="FFFFFF"/>
              </a:solidFill>
              <a:effectLst/>
              <a:latin typeface="Jost" pitchFamily="2" charset="-52"/>
            </a:endParaRPr>
          </a:p>
          <a:p>
            <a:endParaRPr lang="ru-RU" sz="3200" dirty="0"/>
          </a:p>
        </p:txBody>
      </p:sp>
    </p:spTree>
    <p:extLst>
      <p:ext uri="{BB962C8B-B14F-4D97-AF65-F5344CB8AC3E}">
        <p14:creationId xmlns:p14="http://schemas.microsoft.com/office/powerpoint/2010/main" val="3330290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a:extLst>
              <a:ext uri="{FF2B5EF4-FFF2-40B4-BE49-F238E27FC236}">
                <a16:creationId xmlns:a16="http://schemas.microsoft.com/office/drawing/2014/main" id="{3B811462-D0AB-1BA4-3D47-AAC0287B8FBA}"/>
              </a:ext>
            </a:extLst>
          </p:cNvPr>
          <p:cNvSpPr>
            <a:spLocks noGrp="1"/>
          </p:cNvSpPr>
          <p:nvPr>
            <p:ph type="title"/>
          </p:nvPr>
        </p:nvSpPr>
        <p:spPr>
          <a:xfrm>
            <a:off x="779712" y="2775473"/>
            <a:ext cx="10699115" cy="828463"/>
          </a:xfrm>
        </p:spPr>
        <p:txBody>
          <a:bodyPr/>
          <a:lstStyle/>
          <a:p>
            <a:r>
              <a:rPr lang="ru-RU" dirty="0" smtClean="0"/>
              <a:t>Машиностроение</a:t>
            </a:r>
            <a:endParaRPr lang="ru-RU" dirty="0"/>
          </a:p>
        </p:txBody>
      </p:sp>
      <p:sp>
        <p:nvSpPr>
          <p:cNvPr id="7" name="Текст 6">
            <a:extLst>
              <a:ext uri="{FF2B5EF4-FFF2-40B4-BE49-F238E27FC236}">
                <a16:creationId xmlns:a16="http://schemas.microsoft.com/office/drawing/2014/main" id="{A93FA345-8056-A45C-A28D-1E8011BF4D89}"/>
              </a:ext>
            </a:extLst>
          </p:cNvPr>
          <p:cNvSpPr>
            <a:spLocks noGrp="1"/>
          </p:cNvSpPr>
          <p:nvPr>
            <p:ph type="body" sz="quarter" idx="10"/>
          </p:nvPr>
        </p:nvSpPr>
        <p:spPr>
          <a:xfrm>
            <a:off x="779712" y="3702322"/>
            <a:ext cx="10010208" cy="2706121"/>
          </a:xfrm>
        </p:spPr>
        <p:txBody>
          <a:bodyPr/>
          <a:lstStyle/>
          <a:p>
            <a:r>
              <a:rPr lang="ru-RU" dirty="0" smtClean="0"/>
              <a:t>Тематическая сессия</a:t>
            </a:r>
          </a:p>
          <a:p>
            <a:endParaRPr lang="ru-RU" dirty="0"/>
          </a:p>
          <a:p>
            <a:r>
              <a:rPr lang="ru-RU" dirty="0"/>
              <a:t>Модератор: </a:t>
            </a:r>
            <a:r>
              <a:rPr lang="ru-RU" b="1" dirty="0"/>
              <a:t>Кавелашвили Илья Владимирович</a:t>
            </a:r>
            <a:endParaRPr lang="ru-RU" dirty="0"/>
          </a:p>
          <a:p>
            <a:r>
              <a:rPr lang="ru-RU" dirty="0" smtClean="0"/>
              <a:t>Генеральный </a:t>
            </a:r>
            <a:r>
              <a:rPr lang="ru-RU" dirty="0"/>
              <a:t>директор ООО «Русатом – Аддитивные технологии»</a:t>
            </a:r>
          </a:p>
        </p:txBody>
      </p:sp>
    </p:spTree>
    <p:extLst>
      <p:ext uri="{BB962C8B-B14F-4D97-AF65-F5344CB8AC3E}">
        <p14:creationId xmlns:p14="http://schemas.microsoft.com/office/powerpoint/2010/main" val="2314011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a:extLst>
              <a:ext uri="{FF2B5EF4-FFF2-40B4-BE49-F238E27FC236}">
                <a16:creationId xmlns:a16="http://schemas.microsoft.com/office/drawing/2014/main" id="{F98C1F7F-63B5-CD90-FACB-77EFB723448B}"/>
              </a:ext>
            </a:extLst>
          </p:cNvPr>
          <p:cNvSpPr>
            <a:spLocks noGrp="1"/>
          </p:cNvSpPr>
          <p:nvPr>
            <p:ph type="title"/>
          </p:nvPr>
        </p:nvSpPr>
        <p:spPr>
          <a:xfrm>
            <a:off x="549149" y="467206"/>
            <a:ext cx="9766426" cy="508000"/>
          </a:xfrm>
        </p:spPr>
        <p:txBody>
          <a:bodyPr/>
          <a:lstStyle/>
          <a:p>
            <a:r>
              <a:rPr lang="ru-RU" dirty="0"/>
              <a:t>Прогнозируется </a:t>
            </a:r>
            <a:r>
              <a:rPr lang="ru-RU" dirty="0" smtClean="0"/>
              <a:t>заметный рост </a:t>
            </a:r>
            <a:r>
              <a:rPr lang="ru-RU" dirty="0"/>
              <a:t>мирового рынка </a:t>
            </a:r>
            <a:r>
              <a:rPr lang="ru-RU" dirty="0" smtClean="0"/>
              <a:t>АТ</a:t>
            </a:r>
            <a:endParaRPr lang="ru-RU" dirty="0"/>
          </a:p>
        </p:txBody>
      </p:sp>
      <p:sp>
        <p:nvSpPr>
          <p:cNvPr id="2" name="Прямоугольник 1"/>
          <p:cNvSpPr/>
          <p:nvPr/>
        </p:nvSpPr>
        <p:spPr>
          <a:xfrm>
            <a:off x="700312" y="6411483"/>
            <a:ext cx="3544560" cy="230832"/>
          </a:xfrm>
          <a:prstGeom prst="rect">
            <a:avLst/>
          </a:prstGeom>
        </p:spPr>
        <p:txBody>
          <a:bodyPr wrap="none">
            <a:spAutoFit/>
          </a:bodyPr>
          <a:lstStyle/>
          <a:p>
            <a:r>
              <a:rPr lang="ru-RU" sz="900" dirty="0" smtClean="0">
                <a:solidFill>
                  <a:schemeClr val="bg1"/>
                </a:solidFill>
              </a:rPr>
              <a:t>Источники: </a:t>
            </a:r>
            <a:r>
              <a:rPr lang="en-US" sz="900" dirty="0" smtClean="0">
                <a:solidFill>
                  <a:schemeClr val="bg1"/>
                </a:solidFill>
              </a:rPr>
              <a:t>Wohlers Report 2023</a:t>
            </a:r>
            <a:r>
              <a:rPr lang="ru-RU" sz="900" dirty="0" smtClean="0">
                <a:solidFill>
                  <a:schemeClr val="bg1"/>
                </a:solidFill>
              </a:rPr>
              <a:t>, </a:t>
            </a:r>
            <a:r>
              <a:rPr lang="en-US" sz="900" dirty="0" smtClean="0">
                <a:solidFill>
                  <a:schemeClr val="bg1"/>
                </a:solidFill>
              </a:rPr>
              <a:t>AMPower, Statista, </a:t>
            </a:r>
            <a:r>
              <a:rPr lang="ru-RU" sz="900" dirty="0" smtClean="0">
                <a:solidFill>
                  <a:schemeClr val="bg1"/>
                </a:solidFill>
              </a:rPr>
              <a:t>оценки АРАТ</a:t>
            </a:r>
            <a:endParaRPr lang="ru-RU" sz="900" dirty="0">
              <a:solidFill>
                <a:schemeClr val="bg1"/>
              </a:solidFill>
            </a:endParaRPr>
          </a:p>
        </p:txBody>
      </p:sp>
      <p:graphicFrame>
        <p:nvGraphicFramePr>
          <p:cNvPr id="33" name="Диаграмма 32">
            <a:extLst>
              <a:ext uri="{FF2B5EF4-FFF2-40B4-BE49-F238E27FC236}">
                <a16:creationId xmlns:a16="http://schemas.microsoft.com/office/drawing/2014/main" id="{D0DBFD64-0F7C-EDBF-DF9D-2FDDBA9871CF}"/>
              </a:ext>
            </a:extLst>
          </p:cNvPr>
          <p:cNvGraphicFramePr/>
          <p:nvPr>
            <p:extLst>
              <p:ext uri="{D42A27DB-BD31-4B8C-83A1-F6EECF244321}">
                <p14:modId xmlns:p14="http://schemas.microsoft.com/office/powerpoint/2010/main" val="1165770042"/>
              </p:ext>
            </p:extLst>
          </p:nvPr>
        </p:nvGraphicFramePr>
        <p:xfrm>
          <a:off x="557436" y="1366025"/>
          <a:ext cx="6117685" cy="2801673"/>
        </p:xfrm>
        <a:graphic>
          <a:graphicData uri="http://schemas.openxmlformats.org/drawingml/2006/chart">
            <c:chart xmlns:c="http://schemas.openxmlformats.org/drawingml/2006/chart" xmlns:r="http://schemas.openxmlformats.org/officeDocument/2006/relationships" r:id="rId5"/>
          </a:graphicData>
        </a:graphic>
      </p:graphicFrame>
      <p:sp>
        <p:nvSpPr>
          <p:cNvPr id="34"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57894" y="1071547"/>
            <a:ext cx="4147456" cy="284953"/>
          </a:xfrm>
        </p:spPr>
        <p:txBody>
          <a:bodyPr/>
          <a:lstStyle/>
          <a:p>
            <a:r>
              <a:rPr lang="ru-RU" sz="1800" dirty="0" smtClean="0"/>
              <a:t>Рынок АТ в мире, млрд. </a:t>
            </a:r>
            <a:r>
              <a:rPr lang="en-US" sz="1800" dirty="0" smtClean="0"/>
              <a:t>USD</a:t>
            </a:r>
            <a:endParaRPr lang="ru-RU" sz="1800" dirty="0"/>
          </a:p>
        </p:txBody>
      </p:sp>
      <p:sp>
        <p:nvSpPr>
          <p:cNvPr id="35" name="Правая круглая скобка 34"/>
          <p:cNvSpPr/>
          <p:nvPr/>
        </p:nvSpPr>
        <p:spPr>
          <a:xfrm rot="16200000">
            <a:off x="2269690" y="2422109"/>
            <a:ext cx="180000" cy="900000"/>
          </a:xfrm>
          <a:prstGeom prst="rightBracket">
            <a:avLst>
              <a:gd name="adj" fmla="val 0"/>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Овал 35">
            <a:extLst>
              <a:ext uri="{FF2B5EF4-FFF2-40B4-BE49-F238E27FC236}">
                <a16:creationId xmlns:a16="http://schemas.microsoft.com/office/drawing/2014/main" id="{04BDEB57-C221-D147-A6FF-A23DDD6924D5}"/>
              </a:ext>
            </a:extLst>
          </p:cNvPr>
          <p:cNvSpPr/>
          <p:nvPr>
            <p:custDataLst>
              <p:tags r:id="rId1"/>
            </p:custDataLst>
          </p:nvPr>
        </p:nvSpPr>
        <p:spPr bwMode="auto">
          <a:xfrm>
            <a:off x="2088877" y="2664602"/>
            <a:ext cx="540000" cy="216000"/>
          </a:xfrm>
          <a:prstGeom prst="ellipse">
            <a:avLst/>
          </a:prstGeom>
          <a:solidFill>
            <a:schemeClr val="tx1"/>
          </a:solidFill>
          <a:ln w="9525" cap="flat" cmpd="sng" algn="ctr">
            <a:solidFill>
              <a:schemeClr val="bg1">
                <a:lumMod val="75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ru-RU" sz="900" b="1" i="0" u="none" strike="noStrike" kern="1200" cap="none" spc="0" normalizeH="0" baseline="0" noProof="0" dirty="0">
                <a:ln>
                  <a:noFill/>
                </a:ln>
                <a:solidFill>
                  <a:schemeClr val="bg1"/>
                </a:solidFill>
                <a:effectLst/>
                <a:uLnTx/>
                <a:uFillTx/>
                <a:ea typeface="+mn-ea"/>
                <a:cs typeface="Arial" panose="020B0604020202020204" pitchFamily="34" charset="0"/>
                <a:sym typeface="Arial" panose="020B0604020202020204" pitchFamily="34" charset="0"/>
              </a:rPr>
              <a:t>+18,3%</a:t>
            </a:r>
          </a:p>
        </p:txBody>
      </p:sp>
      <p:cxnSp>
        <p:nvCxnSpPr>
          <p:cNvPr id="37" name="Прямая соединительная линия 36">
            <a:extLst>
              <a:ext uri="{FF2B5EF4-FFF2-40B4-BE49-F238E27FC236}">
                <a16:creationId xmlns:a16="http://schemas.microsoft.com/office/drawing/2014/main" id="{A1C508F8-A406-894F-B79E-3D4D5480EE9F}"/>
              </a:ext>
            </a:extLst>
          </p:cNvPr>
          <p:cNvCxnSpPr/>
          <p:nvPr>
            <p:custDataLst>
              <p:tags r:id="rId2"/>
            </p:custDataLst>
          </p:nvPr>
        </p:nvCxnSpPr>
        <p:spPr bwMode="auto">
          <a:xfrm flipV="1">
            <a:off x="2979352" y="1762125"/>
            <a:ext cx="2716598" cy="1010459"/>
          </a:xfrm>
          <a:prstGeom prst="line">
            <a:avLst/>
          </a:prstGeom>
          <a:ln w="3175" cap="flat" cmpd="sng" algn="ctr">
            <a:solidFill>
              <a:schemeClr val="bg1">
                <a:lumMod val="75000"/>
              </a:schemeClr>
            </a:solidFill>
            <a:prstDash val="solid"/>
            <a:miter lim="8000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9" name="Овал 38">
            <a:extLst>
              <a:ext uri="{FF2B5EF4-FFF2-40B4-BE49-F238E27FC236}">
                <a16:creationId xmlns:a16="http://schemas.microsoft.com/office/drawing/2014/main" id="{04BDEB57-C221-D147-A6FF-A23DDD6924D5}"/>
              </a:ext>
            </a:extLst>
          </p:cNvPr>
          <p:cNvSpPr/>
          <p:nvPr>
            <p:custDataLst>
              <p:tags r:id="rId3"/>
            </p:custDataLst>
          </p:nvPr>
        </p:nvSpPr>
        <p:spPr bwMode="auto">
          <a:xfrm>
            <a:off x="4129180" y="2119645"/>
            <a:ext cx="540000" cy="216000"/>
          </a:xfrm>
          <a:prstGeom prst="ellipse">
            <a:avLst/>
          </a:prstGeom>
          <a:solidFill>
            <a:schemeClr val="tx1"/>
          </a:solidFill>
          <a:ln w="9525" cap="flat" cmpd="sng" algn="ctr">
            <a:solidFill>
              <a:schemeClr val="bg1">
                <a:lumMod val="75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ru-RU" sz="900" b="1" i="0" u="none" strike="noStrike" kern="1200" cap="none" spc="0" normalizeH="0" baseline="0" noProof="0" dirty="0">
                <a:ln>
                  <a:noFill/>
                </a:ln>
                <a:solidFill>
                  <a:schemeClr val="bg1"/>
                </a:solidFill>
                <a:effectLst/>
                <a:uLnTx/>
                <a:uFillTx/>
                <a:ea typeface="+mn-ea"/>
                <a:cs typeface="Arial" panose="020B0604020202020204" pitchFamily="34" charset="0"/>
                <a:sym typeface="Arial" panose="020B0604020202020204" pitchFamily="34" charset="0"/>
              </a:rPr>
              <a:t>+</a:t>
            </a:r>
            <a:r>
              <a:rPr kumimoji="0" lang="ru-RU" sz="900" b="1" i="0" u="none" strike="noStrike" kern="1200" cap="none" spc="0" normalizeH="0" baseline="0" noProof="0" dirty="0" smtClean="0">
                <a:ln>
                  <a:noFill/>
                </a:ln>
                <a:solidFill>
                  <a:schemeClr val="bg1"/>
                </a:solidFill>
                <a:effectLst/>
                <a:uLnTx/>
                <a:uFillTx/>
                <a:ea typeface="+mn-ea"/>
                <a:cs typeface="Arial" panose="020B0604020202020204" pitchFamily="34" charset="0"/>
                <a:sym typeface="Arial" panose="020B0604020202020204" pitchFamily="34" charset="0"/>
              </a:rPr>
              <a:t>1</a:t>
            </a:r>
            <a:r>
              <a:rPr kumimoji="0" lang="en-US" sz="900" b="1" i="0" u="none" strike="noStrike" kern="1200" cap="none" spc="0" normalizeH="0" baseline="0" noProof="0" dirty="0" smtClean="0">
                <a:ln>
                  <a:noFill/>
                </a:ln>
                <a:solidFill>
                  <a:schemeClr val="bg1"/>
                </a:solidFill>
                <a:effectLst/>
                <a:uLnTx/>
                <a:uFillTx/>
                <a:ea typeface="+mn-ea"/>
                <a:cs typeface="Arial" panose="020B0604020202020204" pitchFamily="34" charset="0"/>
                <a:sym typeface="Arial" panose="020B0604020202020204" pitchFamily="34" charset="0"/>
              </a:rPr>
              <a:t>9</a:t>
            </a:r>
            <a:r>
              <a:rPr kumimoji="0" lang="ru-RU" sz="900" b="1" i="0" u="none" strike="noStrike" kern="1200" cap="none" spc="0" normalizeH="0" baseline="0" noProof="0" dirty="0" smtClean="0">
                <a:ln>
                  <a:noFill/>
                </a:ln>
                <a:solidFill>
                  <a:schemeClr val="bg1"/>
                </a:solidFill>
                <a:effectLst/>
                <a:uLnTx/>
                <a:uFillTx/>
                <a:ea typeface="+mn-ea"/>
                <a:cs typeface="Arial" panose="020B0604020202020204" pitchFamily="34" charset="0"/>
                <a:sym typeface="Arial" panose="020B0604020202020204" pitchFamily="34" charset="0"/>
              </a:rPr>
              <a:t>%</a:t>
            </a:r>
            <a:endParaRPr kumimoji="0" lang="ru-RU" sz="900" b="1" i="0" u="none" strike="noStrike" kern="1200" cap="none" spc="0" normalizeH="0" baseline="0" noProof="0" dirty="0">
              <a:ln>
                <a:noFill/>
              </a:ln>
              <a:solidFill>
                <a:schemeClr val="bg1"/>
              </a:solidFill>
              <a:effectLst/>
              <a:uLnTx/>
              <a:uFillTx/>
              <a:ea typeface="+mn-ea"/>
              <a:cs typeface="Arial" panose="020B0604020202020204" pitchFamily="34" charset="0"/>
              <a:sym typeface="Arial" panose="020B0604020202020204" pitchFamily="34" charset="0"/>
            </a:endParaRPr>
          </a:p>
        </p:txBody>
      </p:sp>
      <p:sp>
        <p:nvSpPr>
          <p:cNvPr id="40" name="Прямоугольник 39"/>
          <p:cNvSpPr/>
          <p:nvPr/>
        </p:nvSpPr>
        <p:spPr>
          <a:xfrm>
            <a:off x="3624958" y="2110120"/>
            <a:ext cx="561372" cy="261610"/>
          </a:xfrm>
          <a:prstGeom prst="rect">
            <a:avLst/>
          </a:prstGeom>
        </p:spPr>
        <p:txBody>
          <a:bodyPr wrap="none">
            <a:spAutoFit/>
          </a:bodyPr>
          <a:lstStyle/>
          <a:p>
            <a:r>
              <a:rPr lang="en-US" sz="1050" dirty="0" smtClean="0">
                <a:solidFill>
                  <a:schemeClr val="bg1"/>
                </a:solidFill>
              </a:rPr>
              <a:t>CAGR</a:t>
            </a:r>
            <a:endParaRPr lang="ru-RU" sz="1050" dirty="0">
              <a:solidFill>
                <a:schemeClr val="bg1"/>
              </a:solidFill>
            </a:endParaRPr>
          </a:p>
        </p:txBody>
      </p:sp>
      <p:graphicFrame>
        <p:nvGraphicFramePr>
          <p:cNvPr id="46" name="Диаграмма 45">
            <a:extLst>
              <a:ext uri="{FF2B5EF4-FFF2-40B4-BE49-F238E27FC236}">
                <a16:creationId xmlns:a16="http://schemas.microsoft.com/office/drawing/2014/main" id="{0D26DA31-13FA-899D-CD7A-CB54A15FFB4E}"/>
              </a:ext>
            </a:extLst>
          </p:cNvPr>
          <p:cNvGraphicFramePr/>
          <p:nvPr>
            <p:extLst>
              <p:ext uri="{D42A27DB-BD31-4B8C-83A1-F6EECF244321}">
                <p14:modId xmlns:p14="http://schemas.microsoft.com/office/powerpoint/2010/main" val="2966544977"/>
              </p:ext>
            </p:extLst>
          </p:nvPr>
        </p:nvGraphicFramePr>
        <p:xfrm>
          <a:off x="549149" y="4425277"/>
          <a:ext cx="3239224" cy="1994977"/>
        </p:xfrm>
        <a:graphic>
          <a:graphicData uri="http://schemas.openxmlformats.org/drawingml/2006/chart">
            <c:chart xmlns:c="http://schemas.openxmlformats.org/drawingml/2006/chart" xmlns:r="http://schemas.openxmlformats.org/officeDocument/2006/relationships" r:id="rId6"/>
          </a:graphicData>
        </a:graphic>
      </p:graphicFrame>
      <p:sp>
        <p:nvSpPr>
          <p:cNvPr id="49" name="Прямоугольник 48"/>
          <p:cNvSpPr/>
          <p:nvPr/>
        </p:nvSpPr>
        <p:spPr>
          <a:xfrm>
            <a:off x="587299" y="4251234"/>
            <a:ext cx="2081019" cy="253916"/>
          </a:xfrm>
          <a:prstGeom prst="rect">
            <a:avLst/>
          </a:prstGeom>
        </p:spPr>
        <p:txBody>
          <a:bodyPr wrap="none">
            <a:spAutoFit/>
          </a:bodyPr>
          <a:lstStyle/>
          <a:p>
            <a:r>
              <a:rPr lang="ru-RU" sz="1050" dirty="0" smtClean="0">
                <a:solidFill>
                  <a:schemeClr val="bg1"/>
                </a:solidFill>
              </a:rPr>
              <a:t>Структура рынка АТ, млрд. </a:t>
            </a:r>
            <a:r>
              <a:rPr lang="en-US" sz="1050" dirty="0" smtClean="0">
                <a:solidFill>
                  <a:schemeClr val="bg1"/>
                </a:solidFill>
              </a:rPr>
              <a:t>USD</a:t>
            </a:r>
            <a:endParaRPr lang="ru-RU" sz="1050" dirty="0">
              <a:solidFill>
                <a:schemeClr val="bg1"/>
              </a:solidFill>
            </a:endParaRPr>
          </a:p>
        </p:txBody>
      </p:sp>
      <p:sp>
        <p:nvSpPr>
          <p:cNvPr id="50" name="Прямоугольник 49"/>
          <p:cNvSpPr/>
          <p:nvPr/>
        </p:nvSpPr>
        <p:spPr>
          <a:xfrm>
            <a:off x="1146851" y="5153031"/>
            <a:ext cx="837089" cy="469359"/>
          </a:xfrm>
          <a:prstGeom prst="rect">
            <a:avLst/>
          </a:prstGeom>
        </p:spPr>
        <p:txBody>
          <a:bodyPr wrap="none">
            <a:spAutoFit/>
          </a:bodyPr>
          <a:lstStyle/>
          <a:p>
            <a:pPr algn="ctr"/>
            <a:r>
              <a:rPr lang="ru-RU" sz="1400" dirty="0" smtClean="0">
                <a:solidFill>
                  <a:schemeClr val="bg1"/>
                </a:solidFill>
                <a:latin typeface="+mj-lt"/>
              </a:rPr>
              <a:t>18,0</a:t>
            </a:r>
          </a:p>
          <a:p>
            <a:pPr algn="ctr"/>
            <a:r>
              <a:rPr lang="ru-RU" sz="1050" dirty="0" smtClean="0">
                <a:solidFill>
                  <a:schemeClr val="bg1"/>
                </a:solidFill>
              </a:rPr>
              <a:t>млрд. </a:t>
            </a:r>
            <a:r>
              <a:rPr lang="en-US" sz="1050" dirty="0" smtClean="0">
                <a:solidFill>
                  <a:schemeClr val="bg1"/>
                </a:solidFill>
              </a:rPr>
              <a:t>USD</a:t>
            </a:r>
            <a:endParaRPr lang="ru-RU" sz="1050" dirty="0">
              <a:solidFill>
                <a:schemeClr val="bg1"/>
              </a:solidFill>
            </a:endParaRPr>
          </a:p>
        </p:txBody>
      </p:sp>
      <p:graphicFrame>
        <p:nvGraphicFramePr>
          <p:cNvPr id="51" name="Диаграмма 50">
            <a:extLst>
              <a:ext uri="{FF2B5EF4-FFF2-40B4-BE49-F238E27FC236}">
                <a16:creationId xmlns:a16="http://schemas.microsoft.com/office/drawing/2014/main" id="{0D26DA31-13FA-899D-CD7A-CB54A15FFB4E}"/>
              </a:ext>
            </a:extLst>
          </p:cNvPr>
          <p:cNvGraphicFramePr/>
          <p:nvPr>
            <p:extLst>
              <p:ext uri="{D42A27DB-BD31-4B8C-83A1-F6EECF244321}">
                <p14:modId xmlns:p14="http://schemas.microsoft.com/office/powerpoint/2010/main" val="1233941814"/>
              </p:ext>
            </p:extLst>
          </p:nvPr>
        </p:nvGraphicFramePr>
        <p:xfrm>
          <a:off x="3629342" y="4416506"/>
          <a:ext cx="3822052" cy="1994977"/>
        </p:xfrm>
        <a:graphic>
          <a:graphicData uri="http://schemas.openxmlformats.org/drawingml/2006/chart">
            <c:chart xmlns:c="http://schemas.openxmlformats.org/drawingml/2006/chart" xmlns:r="http://schemas.openxmlformats.org/officeDocument/2006/relationships" r:id="rId7"/>
          </a:graphicData>
        </a:graphic>
      </p:graphicFrame>
      <p:sp>
        <p:nvSpPr>
          <p:cNvPr id="52" name="Прямоугольник 51"/>
          <p:cNvSpPr/>
          <p:nvPr/>
        </p:nvSpPr>
        <p:spPr>
          <a:xfrm>
            <a:off x="3817048" y="4251234"/>
            <a:ext cx="2045753" cy="253916"/>
          </a:xfrm>
          <a:prstGeom prst="rect">
            <a:avLst/>
          </a:prstGeom>
        </p:spPr>
        <p:txBody>
          <a:bodyPr wrap="none">
            <a:spAutoFit/>
          </a:bodyPr>
          <a:lstStyle/>
          <a:p>
            <a:r>
              <a:rPr lang="ru-RU" sz="1050" dirty="0" smtClean="0">
                <a:solidFill>
                  <a:schemeClr val="bg1"/>
                </a:solidFill>
              </a:rPr>
              <a:t>Оборудование АТ, млрд. </a:t>
            </a:r>
            <a:r>
              <a:rPr lang="en-US" sz="1050" dirty="0" smtClean="0">
                <a:solidFill>
                  <a:schemeClr val="bg1"/>
                </a:solidFill>
              </a:rPr>
              <a:t>USD</a:t>
            </a:r>
            <a:endParaRPr lang="ru-RU" sz="1050" dirty="0">
              <a:solidFill>
                <a:schemeClr val="bg1"/>
              </a:solidFill>
            </a:endParaRPr>
          </a:p>
        </p:txBody>
      </p:sp>
      <p:sp>
        <p:nvSpPr>
          <p:cNvPr id="53" name="Прямоугольник 52"/>
          <p:cNvSpPr/>
          <p:nvPr/>
        </p:nvSpPr>
        <p:spPr>
          <a:xfrm>
            <a:off x="4302277" y="5153030"/>
            <a:ext cx="837089" cy="469359"/>
          </a:xfrm>
          <a:prstGeom prst="rect">
            <a:avLst/>
          </a:prstGeom>
        </p:spPr>
        <p:txBody>
          <a:bodyPr wrap="none">
            <a:spAutoFit/>
          </a:bodyPr>
          <a:lstStyle/>
          <a:p>
            <a:pPr algn="ctr"/>
            <a:r>
              <a:rPr lang="ru-RU" sz="1400" dirty="0" smtClean="0">
                <a:solidFill>
                  <a:schemeClr val="bg1"/>
                </a:solidFill>
                <a:latin typeface="+mj-lt"/>
              </a:rPr>
              <a:t>3,8</a:t>
            </a:r>
          </a:p>
          <a:p>
            <a:pPr algn="ctr"/>
            <a:r>
              <a:rPr lang="ru-RU" sz="1050" dirty="0" smtClean="0">
                <a:solidFill>
                  <a:schemeClr val="bg1"/>
                </a:solidFill>
              </a:rPr>
              <a:t>млрд. </a:t>
            </a:r>
            <a:r>
              <a:rPr lang="en-US" sz="1050" dirty="0" smtClean="0">
                <a:solidFill>
                  <a:schemeClr val="bg1"/>
                </a:solidFill>
              </a:rPr>
              <a:t>USD</a:t>
            </a:r>
            <a:endParaRPr lang="ru-RU" sz="1050" dirty="0">
              <a:solidFill>
                <a:schemeClr val="bg1"/>
              </a:solidFill>
            </a:endParaRPr>
          </a:p>
        </p:txBody>
      </p:sp>
      <p:sp>
        <p:nvSpPr>
          <p:cNvPr id="27"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7092044" y="1071547"/>
            <a:ext cx="4147456" cy="284953"/>
          </a:xfrm>
        </p:spPr>
        <p:txBody>
          <a:bodyPr/>
          <a:lstStyle/>
          <a:p>
            <a:r>
              <a:rPr lang="ru-RU" sz="1800" dirty="0" smtClean="0"/>
              <a:t>Тенденции на мировом рынке АТ</a:t>
            </a:r>
            <a:endParaRPr lang="ru-RU" sz="1800" dirty="0"/>
          </a:p>
        </p:txBody>
      </p:sp>
      <p:sp>
        <p:nvSpPr>
          <p:cNvPr id="28" name="TextBox 27">
            <a:extLst>
              <a:ext uri="{FF2B5EF4-FFF2-40B4-BE49-F238E27FC236}">
                <a16:creationId xmlns:a16="http://schemas.microsoft.com/office/drawing/2014/main" id="{03A5E729-8005-3349-8CE4-EB27A571BC5B}"/>
              </a:ext>
            </a:extLst>
          </p:cNvPr>
          <p:cNvSpPr txBox="1"/>
          <p:nvPr/>
        </p:nvSpPr>
        <p:spPr>
          <a:xfrm>
            <a:off x="7025596" y="1437021"/>
            <a:ext cx="4911467" cy="2431435"/>
          </a:xfrm>
          <a:prstGeom prst="rect">
            <a:avLst/>
          </a:prstGeom>
          <a:noFill/>
        </p:spPr>
        <p:txBody>
          <a:bodyPr wrap="square" rtlCol="0">
            <a:spAutoFit/>
          </a:bodyPr>
          <a:lstStyle/>
          <a:p>
            <a:pPr marL="180975" lvl="0" indent="-104775">
              <a:spcBef>
                <a:spcPts val="600"/>
              </a:spcBef>
              <a:buFont typeface="Wingdings" panose="05000000000000000000" pitchFamily="2" charset="2"/>
              <a:buChar char="§"/>
              <a:defRPr/>
            </a:pPr>
            <a:r>
              <a:rPr lang="ru-RU" sz="1200" dirty="0">
                <a:solidFill>
                  <a:schemeClr val="bg1"/>
                </a:solidFill>
                <a:cs typeface="Arial" panose="020B0604020202020204" pitchFamily="34" charset="0"/>
              </a:rPr>
              <a:t>Согласно последним данным Wohlers Associates 2023 мировой рынок аддитивных технологий продолжил заметный рост в 2022 году, достигнув значения в 18 млрд. долл. (+18,3% к 2021 году</a:t>
            </a:r>
            <a:r>
              <a:rPr lang="ru-RU" sz="1200" dirty="0" smtClean="0">
                <a:solidFill>
                  <a:schemeClr val="bg1"/>
                </a:solidFill>
                <a:cs typeface="Arial" panose="020B0604020202020204" pitchFamily="34" charset="0"/>
              </a:rPr>
              <a:t>)</a:t>
            </a:r>
            <a:r>
              <a:rPr lang="en-US" sz="1200" dirty="0">
                <a:solidFill>
                  <a:schemeClr val="bg1"/>
                </a:solidFill>
                <a:cs typeface="Arial" panose="020B0604020202020204" pitchFamily="34" charset="0"/>
              </a:rPr>
              <a:t>.</a:t>
            </a:r>
            <a:endParaRPr lang="ru-RU" sz="1200" dirty="0">
              <a:solidFill>
                <a:schemeClr val="bg1"/>
              </a:solidFill>
              <a:cs typeface="Arial" panose="020B0604020202020204" pitchFamily="34" charset="0"/>
            </a:endParaRPr>
          </a:p>
          <a:p>
            <a:pPr marL="180975" lvl="0" indent="-104775">
              <a:spcBef>
                <a:spcPts val="600"/>
              </a:spcBef>
              <a:buFont typeface="Wingdings" panose="05000000000000000000" pitchFamily="2" charset="2"/>
              <a:buChar char="§"/>
              <a:defRPr/>
            </a:pPr>
            <a:r>
              <a:rPr lang="ru-RU" sz="1200" dirty="0">
                <a:solidFill>
                  <a:schemeClr val="bg1"/>
                </a:solidFill>
                <a:cs typeface="Arial" panose="020B0604020202020204" pitchFamily="34" charset="0"/>
              </a:rPr>
              <a:t>Лидирующие компании на рынке, такие как Stratasys, SLM Solutions, Desktop Metal, EOS, Farsoon, BLT увеличили свою выручку по итогам 2022 </a:t>
            </a:r>
            <a:r>
              <a:rPr lang="ru-RU" sz="1200" dirty="0" smtClean="0">
                <a:solidFill>
                  <a:schemeClr val="bg1"/>
                </a:solidFill>
                <a:cs typeface="Arial" panose="020B0604020202020204" pitchFamily="34" charset="0"/>
              </a:rPr>
              <a:t>года</a:t>
            </a:r>
            <a:r>
              <a:rPr lang="en-US" sz="1200" dirty="0">
                <a:solidFill>
                  <a:schemeClr val="bg1"/>
                </a:solidFill>
                <a:cs typeface="Arial" panose="020B0604020202020204" pitchFamily="34" charset="0"/>
              </a:rPr>
              <a:t>.</a:t>
            </a:r>
            <a:endParaRPr lang="ru-RU" sz="1200" dirty="0">
              <a:solidFill>
                <a:schemeClr val="bg1"/>
              </a:solidFill>
              <a:cs typeface="Arial" panose="020B0604020202020204" pitchFamily="34" charset="0"/>
            </a:endParaRPr>
          </a:p>
          <a:p>
            <a:pPr marL="180975" lvl="0" indent="-104775">
              <a:spcBef>
                <a:spcPts val="600"/>
              </a:spcBef>
              <a:buFont typeface="Wingdings" panose="05000000000000000000" pitchFamily="2" charset="2"/>
              <a:buChar char="§"/>
              <a:defRPr/>
            </a:pPr>
            <a:r>
              <a:rPr lang="ru-RU" sz="1200" dirty="0">
                <a:solidFill>
                  <a:schemeClr val="bg1"/>
                </a:solidFill>
                <a:cs typeface="Arial" panose="020B0604020202020204" pitchFamily="34" charset="0"/>
              </a:rPr>
              <a:t>Китайские производители растут более высокими темпами по сравнению с игроками из США и </a:t>
            </a:r>
            <a:r>
              <a:rPr lang="ru-RU" sz="1200" dirty="0" smtClean="0">
                <a:solidFill>
                  <a:schemeClr val="bg1"/>
                </a:solidFill>
                <a:cs typeface="Arial" panose="020B0604020202020204" pitchFamily="34" charset="0"/>
              </a:rPr>
              <a:t>Европы</a:t>
            </a:r>
            <a:r>
              <a:rPr lang="en-US" sz="1200" dirty="0">
                <a:solidFill>
                  <a:schemeClr val="bg1"/>
                </a:solidFill>
                <a:cs typeface="Arial" panose="020B0604020202020204" pitchFamily="34" charset="0"/>
              </a:rPr>
              <a:t>.</a:t>
            </a:r>
            <a:endParaRPr lang="ru-RU" sz="1200" dirty="0">
              <a:solidFill>
                <a:schemeClr val="bg1"/>
              </a:solidFill>
              <a:cs typeface="Arial" panose="020B0604020202020204" pitchFamily="34" charset="0"/>
            </a:endParaRPr>
          </a:p>
          <a:p>
            <a:pPr marL="180975" lvl="0" indent="-104775">
              <a:spcBef>
                <a:spcPts val="600"/>
              </a:spcBef>
              <a:buFont typeface="Wingdings" panose="05000000000000000000" pitchFamily="2" charset="2"/>
              <a:buChar char="§"/>
              <a:defRPr/>
            </a:pPr>
            <a:r>
              <a:rPr lang="ru-RU" sz="1200" dirty="0">
                <a:solidFill>
                  <a:schemeClr val="bg1"/>
                </a:solidFill>
                <a:cs typeface="Arial" panose="020B0604020202020204" pitchFamily="34" charset="0"/>
              </a:rPr>
              <a:t>Прогнозируется, что объём мирового рынка АТ к 2030 году достигнет 72,5 млрд. долл</a:t>
            </a:r>
            <a:r>
              <a:rPr lang="ru-RU" sz="1200" dirty="0" smtClean="0">
                <a:solidFill>
                  <a:schemeClr val="bg1"/>
                </a:solidFill>
                <a:cs typeface="Arial" panose="020B0604020202020204" pitchFamily="34" charset="0"/>
              </a:rPr>
              <a:t>.</a:t>
            </a:r>
            <a:endParaRPr kumimoji="0" lang="en-US" sz="1200" b="0" i="0" u="none" strike="noStrike" kern="1200" cap="none" spc="0" normalizeH="0" baseline="0" noProof="0" dirty="0">
              <a:ln>
                <a:noFill/>
              </a:ln>
              <a:solidFill>
                <a:schemeClr val="bg1"/>
              </a:solidFill>
              <a:effectLst/>
              <a:uLnTx/>
              <a:uFillTx/>
              <a:cs typeface="Arial" panose="020B0604020202020204" pitchFamily="34" charset="0"/>
            </a:endParaRPr>
          </a:p>
          <a:p>
            <a:pPr marL="180975" marR="0" lvl="0" indent="-104775"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ru-RU" sz="1200" dirty="0">
                <a:solidFill>
                  <a:schemeClr val="bg1"/>
                </a:solidFill>
                <a:cs typeface="Arial" panose="020B0604020202020204" pitchFamily="34" charset="0"/>
              </a:rPr>
              <a:t>Смещение акцента от оборудования на оказание </a:t>
            </a:r>
            <a:r>
              <a:rPr lang="ru-RU" sz="1200" dirty="0" smtClean="0">
                <a:solidFill>
                  <a:schemeClr val="bg1"/>
                </a:solidFill>
                <a:cs typeface="Arial" panose="020B0604020202020204" pitchFamily="34" charset="0"/>
              </a:rPr>
              <a:t>услуг</a:t>
            </a:r>
            <a:r>
              <a:rPr lang="en-US" sz="1200" dirty="0" smtClean="0">
                <a:solidFill>
                  <a:schemeClr val="bg1"/>
                </a:solidFill>
                <a:cs typeface="Arial" panose="020B0604020202020204" pitchFamily="34" charset="0"/>
              </a:rPr>
              <a:t>.</a:t>
            </a:r>
            <a:endParaRPr lang="ru-RU" sz="1200" dirty="0">
              <a:solidFill>
                <a:schemeClr val="bg1"/>
              </a:solidFill>
              <a:cs typeface="Arial" panose="020B0604020202020204" pitchFamily="34" charset="0"/>
            </a:endParaRPr>
          </a:p>
        </p:txBody>
      </p:sp>
      <p:cxnSp>
        <p:nvCxnSpPr>
          <p:cNvPr id="12" name="Скругленная соединительная линия 11"/>
          <p:cNvCxnSpPr>
            <a:cxnSpLocks noChangeAspect="1"/>
          </p:cNvCxnSpPr>
          <p:nvPr/>
        </p:nvCxnSpPr>
        <p:spPr>
          <a:xfrm rot="3480000">
            <a:off x="5203879" y="3752253"/>
            <a:ext cx="108000" cy="108000"/>
          </a:xfrm>
          <a:prstGeom prst="curved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Скругленная соединительная линия 30"/>
          <p:cNvCxnSpPr>
            <a:cxnSpLocks noChangeAspect="1"/>
          </p:cNvCxnSpPr>
          <p:nvPr/>
        </p:nvCxnSpPr>
        <p:spPr>
          <a:xfrm rot="3480000">
            <a:off x="5264897" y="3752253"/>
            <a:ext cx="108000" cy="108000"/>
          </a:xfrm>
          <a:prstGeom prst="curved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7092043" y="3968305"/>
            <a:ext cx="4595131" cy="284953"/>
          </a:xfrm>
        </p:spPr>
        <p:txBody>
          <a:bodyPr/>
          <a:lstStyle/>
          <a:p>
            <a:r>
              <a:rPr lang="ru-RU" sz="1800" dirty="0" smtClean="0"/>
              <a:t>Наиболее востребованные технологии</a:t>
            </a:r>
            <a:endParaRPr lang="ru-RU" sz="1800" dirty="0"/>
          </a:p>
        </p:txBody>
      </p:sp>
      <p:sp>
        <p:nvSpPr>
          <p:cNvPr id="38" name="TextBox 37">
            <a:extLst>
              <a:ext uri="{FF2B5EF4-FFF2-40B4-BE49-F238E27FC236}">
                <a16:creationId xmlns:a16="http://schemas.microsoft.com/office/drawing/2014/main" id="{03A5E729-8005-3349-8CE4-EB27A571BC5B}"/>
              </a:ext>
            </a:extLst>
          </p:cNvPr>
          <p:cNvSpPr txBox="1"/>
          <p:nvPr/>
        </p:nvSpPr>
        <p:spPr>
          <a:xfrm>
            <a:off x="7280534" y="4305332"/>
            <a:ext cx="4656530" cy="2108269"/>
          </a:xfrm>
          <a:prstGeom prst="rect">
            <a:avLst/>
          </a:prstGeom>
          <a:noFill/>
        </p:spPr>
        <p:txBody>
          <a:bodyPr wrap="square" rtlCol="0">
            <a:spAutoFit/>
          </a:bodyPr>
          <a:lstStyle/>
          <a:p>
            <a:pPr marL="76200" lvl="0">
              <a:spcBef>
                <a:spcPts val="600"/>
              </a:spcBef>
              <a:defRPr/>
            </a:pPr>
            <a:r>
              <a:rPr lang="ru-RU" sz="1200" dirty="0" smtClean="0">
                <a:solidFill>
                  <a:schemeClr val="bg1"/>
                </a:solidFill>
                <a:cs typeface="Arial" panose="020B0604020202020204" pitchFamily="34" charset="0"/>
              </a:rPr>
              <a:t>3</a:t>
            </a:r>
            <a:r>
              <a:rPr lang="en-US" sz="1200" dirty="0" smtClean="0">
                <a:solidFill>
                  <a:schemeClr val="bg1"/>
                </a:solidFill>
                <a:cs typeface="Arial" panose="020B0604020202020204" pitchFamily="34" charset="0"/>
              </a:rPr>
              <a:t>D-</a:t>
            </a:r>
            <a:r>
              <a:rPr lang="ru-RU" sz="1200" dirty="0" smtClean="0">
                <a:solidFill>
                  <a:schemeClr val="bg1"/>
                </a:solidFill>
                <a:cs typeface="Arial" panose="020B0604020202020204" pitchFamily="34" charset="0"/>
              </a:rPr>
              <a:t>печать металлами:</a:t>
            </a:r>
            <a:endParaRPr lang="en-US" sz="1200" dirty="0" smtClean="0">
              <a:solidFill>
                <a:schemeClr val="bg1"/>
              </a:solidFill>
              <a:cs typeface="Arial" panose="020B0604020202020204" pitchFamily="34" charset="0"/>
            </a:endParaRP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SLM</a:t>
            </a:r>
            <a:r>
              <a:rPr lang="en-US" sz="1200" dirty="0" smtClean="0">
                <a:solidFill>
                  <a:schemeClr val="bg1"/>
                </a:solidFill>
                <a:cs typeface="Arial" panose="020B0604020202020204" pitchFamily="34" charset="0"/>
              </a:rPr>
              <a:t> </a:t>
            </a:r>
            <a:r>
              <a:rPr lang="ru-RU" sz="1200" dirty="0" smtClean="0">
                <a:solidFill>
                  <a:schemeClr val="bg1"/>
                </a:solidFill>
                <a:cs typeface="Arial" panose="020B0604020202020204" pitchFamily="34" charset="0"/>
              </a:rPr>
              <a:t>– селективное лазерное плавление</a:t>
            </a:r>
            <a:r>
              <a:rPr lang="en-US" sz="1200" dirty="0" smtClean="0">
                <a:solidFill>
                  <a:schemeClr val="bg1"/>
                </a:solidFill>
                <a:cs typeface="Arial" panose="020B0604020202020204" pitchFamily="34" charset="0"/>
              </a:rPr>
              <a:t>;</a:t>
            </a: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DED</a:t>
            </a:r>
            <a:r>
              <a:rPr lang="en-US" sz="1200" dirty="0" smtClean="0">
                <a:solidFill>
                  <a:schemeClr val="bg1"/>
                </a:solidFill>
                <a:cs typeface="Arial" panose="020B0604020202020204" pitchFamily="34" charset="0"/>
              </a:rPr>
              <a:t> – </a:t>
            </a:r>
            <a:r>
              <a:rPr lang="ru-RU" sz="1200" dirty="0" smtClean="0">
                <a:solidFill>
                  <a:schemeClr val="bg1"/>
                </a:solidFill>
                <a:cs typeface="Arial" panose="020B0604020202020204" pitchFamily="34" charset="0"/>
              </a:rPr>
              <a:t>прямой подвод энергии и материала</a:t>
            </a:r>
            <a:r>
              <a:rPr lang="en-US" sz="1200" dirty="0" smtClean="0">
                <a:solidFill>
                  <a:schemeClr val="bg1"/>
                </a:solidFill>
                <a:cs typeface="Arial" panose="020B0604020202020204" pitchFamily="34" charset="0"/>
              </a:rPr>
              <a:t>;</a:t>
            </a:r>
            <a:endParaRPr lang="en-US" sz="800" dirty="0" smtClean="0">
              <a:solidFill>
                <a:schemeClr val="bg1"/>
              </a:solidFill>
              <a:cs typeface="Arial" panose="020B0604020202020204" pitchFamily="34" charset="0"/>
            </a:endParaRPr>
          </a:p>
          <a:p>
            <a:pPr marL="76200" lvl="0">
              <a:spcBef>
                <a:spcPts val="600"/>
              </a:spcBef>
              <a:defRPr/>
            </a:pPr>
            <a:r>
              <a:rPr lang="ru-RU" sz="1200" dirty="0" smtClean="0">
                <a:solidFill>
                  <a:schemeClr val="bg1"/>
                </a:solidFill>
                <a:cs typeface="Arial" panose="020B0604020202020204" pitchFamily="34" charset="0"/>
              </a:rPr>
              <a:t>3</a:t>
            </a:r>
            <a:r>
              <a:rPr lang="en-US" sz="1200" dirty="0" smtClean="0">
                <a:solidFill>
                  <a:schemeClr val="bg1"/>
                </a:solidFill>
                <a:cs typeface="Arial" panose="020B0604020202020204" pitchFamily="34" charset="0"/>
              </a:rPr>
              <a:t>D-</a:t>
            </a:r>
            <a:r>
              <a:rPr lang="ru-RU" sz="1200" dirty="0" smtClean="0">
                <a:solidFill>
                  <a:schemeClr val="bg1"/>
                </a:solidFill>
                <a:cs typeface="Arial" panose="020B0604020202020204" pitchFamily="34" charset="0"/>
              </a:rPr>
              <a:t>печать пластиками, </a:t>
            </a:r>
            <a:r>
              <a:rPr lang="ru-RU" sz="1200" dirty="0" err="1" smtClean="0">
                <a:solidFill>
                  <a:schemeClr val="bg1"/>
                </a:solidFill>
                <a:cs typeface="Arial" panose="020B0604020202020204" pitchFamily="34" charset="0"/>
              </a:rPr>
              <a:t>фотополимерами</a:t>
            </a:r>
            <a:r>
              <a:rPr lang="ru-RU" sz="1200" dirty="0">
                <a:solidFill>
                  <a:schemeClr val="bg1"/>
                </a:solidFill>
                <a:cs typeface="Arial" panose="020B0604020202020204" pitchFamily="34" charset="0"/>
              </a:rPr>
              <a:t> </a:t>
            </a:r>
            <a:r>
              <a:rPr lang="ru-RU" sz="1200" dirty="0" smtClean="0">
                <a:solidFill>
                  <a:schemeClr val="bg1"/>
                </a:solidFill>
                <a:cs typeface="Arial" panose="020B0604020202020204" pitchFamily="34" charset="0"/>
              </a:rPr>
              <a:t>и прочими материалами:</a:t>
            </a: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MEX</a:t>
            </a:r>
            <a:r>
              <a:rPr lang="en-US" sz="1200" dirty="0" smtClean="0">
                <a:solidFill>
                  <a:schemeClr val="bg1"/>
                </a:solidFill>
                <a:cs typeface="Arial" panose="020B0604020202020204" pitchFamily="34" charset="0"/>
              </a:rPr>
              <a:t> – </a:t>
            </a:r>
            <a:r>
              <a:rPr lang="ru-RU" sz="1200" dirty="0" smtClean="0">
                <a:solidFill>
                  <a:schemeClr val="bg1"/>
                </a:solidFill>
                <a:cs typeface="Arial" panose="020B0604020202020204" pitchFamily="34" charset="0"/>
              </a:rPr>
              <a:t>экструзия материала</a:t>
            </a:r>
            <a:r>
              <a:rPr lang="en-US" sz="1200" dirty="0" smtClean="0">
                <a:solidFill>
                  <a:schemeClr val="bg1"/>
                </a:solidFill>
                <a:cs typeface="Arial" panose="020B0604020202020204" pitchFamily="34" charset="0"/>
              </a:rPr>
              <a:t>;</a:t>
            </a: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SLS</a:t>
            </a:r>
            <a:r>
              <a:rPr lang="en-US" sz="1200" dirty="0" smtClean="0">
                <a:solidFill>
                  <a:schemeClr val="bg1"/>
                </a:solidFill>
                <a:cs typeface="Arial" panose="020B0604020202020204" pitchFamily="34" charset="0"/>
              </a:rPr>
              <a:t> – </a:t>
            </a:r>
            <a:r>
              <a:rPr lang="ru-RU" sz="1200" dirty="0" smtClean="0">
                <a:solidFill>
                  <a:schemeClr val="bg1"/>
                </a:solidFill>
                <a:cs typeface="Arial" panose="020B0604020202020204" pitchFamily="34" charset="0"/>
              </a:rPr>
              <a:t>селективное лазерное спекание</a:t>
            </a:r>
            <a:r>
              <a:rPr lang="en-US" sz="1200" dirty="0" smtClean="0">
                <a:solidFill>
                  <a:schemeClr val="bg1"/>
                </a:solidFill>
                <a:cs typeface="Arial" panose="020B0604020202020204" pitchFamily="34" charset="0"/>
              </a:rPr>
              <a:t>;</a:t>
            </a: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VPP</a:t>
            </a:r>
            <a:r>
              <a:rPr lang="en-US" sz="1200" dirty="0" smtClean="0">
                <a:solidFill>
                  <a:schemeClr val="bg1"/>
                </a:solidFill>
                <a:cs typeface="Arial" panose="020B0604020202020204" pitchFamily="34" charset="0"/>
              </a:rPr>
              <a:t> – </a:t>
            </a:r>
            <a:r>
              <a:rPr lang="ru-RU" sz="1200" dirty="0" smtClean="0">
                <a:solidFill>
                  <a:schemeClr val="bg1"/>
                </a:solidFill>
                <a:cs typeface="Arial" panose="020B0604020202020204" pitchFamily="34" charset="0"/>
              </a:rPr>
              <a:t>фотополимеризация в ванне</a:t>
            </a:r>
            <a:r>
              <a:rPr lang="en-US" sz="1200" dirty="0" smtClean="0">
                <a:solidFill>
                  <a:schemeClr val="bg1"/>
                </a:solidFill>
                <a:cs typeface="Arial" panose="020B0604020202020204" pitchFamily="34" charset="0"/>
              </a:rPr>
              <a:t>;</a:t>
            </a:r>
          </a:p>
          <a:p>
            <a:pPr marL="638175" lvl="1" indent="-104775">
              <a:spcBef>
                <a:spcPts val="600"/>
              </a:spcBef>
              <a:buFont typeface="Wingdings" panose="05000000000000000000" pitchFamily="2" charset="2"/>
              <a:buChar char="§"/>
              <a:defRPr/>
            </a:pPr>
            <a:r>
              <a:rPr lang="en-US" sz="1200" dirty="0" smtClean="0">
                <a:solidFill>
                  <a:schemeClr val="accent2"/>
                </a:solidFill>
                <a:cs typeface="Arial" panose="020B0604020202020204" pitchFamily="34" charset="0"/>
              </a:rPr>
              <a:t>BJ</a:t>
            </a:r>
            <a:r>
              <a:rPr lang="en-US" sz="1200" dirty="0" smtClean="0">
                <a:solidFill>
                  <a:schemeClr val="bg1"/>
                </a:solidFill>
                <a:cs typeface="Arial" panose="020B0604020202020204" pitchFamily="34" charset="0"/>
              </a:rPr>
              <a:t> – </a:t>
            </a:r>
            <a:r>
              <a:rPr lang="ru-RU" sz="1200" dirty="0" smtClean="0">
                <a:solidFill>
                  <a:schemeClr val="bg1"/>
                </a:solidFill>
                <a:cs typeface="Arial" panose="020B0604020202020204" pitchFamily="34" charset="0"/>
              </a:rPr>
              <a:t>струйно</a:t>
            </a:r>
            <a:r>
              <a:rPr lang="ru-RU" sz="1200" dirty="0">
                <a:solidFill>
                  <a:schemeClr val="bg1"/>
                </a:solidFill>
                <a:cs typeface="Arial" panose="020B0604020202020204" pitchFamily="34" charset="0"/>
              </a:rPr>
              <a:t>е</a:t>
            </a:r>
            <a:r>
              <a:rPr lang="ru-RU" sz="1200" dirty="0" smtClean="0">
                <a:solidFill>
                  <a:schemeClr val="bg1"/>
                </a:solidFill>
                <a:cs typeface="Arial" panose="020B0604020202020204" pitchFamily="34" charset="0"/>
              </a:rPr>
              <a:t> нанесение связующего</a:t>
            </a:r>
            <a:r>
              <a:rPr lang="en-US" sz="1200" dirty="0" smtClean="0">
                <a:solidFill>
                  <a:schemeClr val="bg1"/>
                </a:solidFill>
                <a:cs typeface="Arial" panose="020B0604020202020204" pitchFamily="34" charset="0"/>
              </a:rPr>
              <a:t>;</a:t>
            </a:r>
            <a:endParaRPr lang="ru-RU" sz="1200" dirty="0">
              <a:solidFill>
                <a:schemeClr val="bg1"/>
              </a:solidFill>
              <a:cs typeface="Arial" panose="020B0604020202020204" pitchFamily="34" charset="0"/>
            </a:endParaRPr>
          </a:p>
        </p:txBody>
      </p:sp>
    </p:spTree>
    <p:extLst>
      <p:ext uri="{BB962C8B-B14F-4D97-AF65-F5344CB8AC3E}">
        <p14:creationId xmlns:p14="http://schemas.microsoft.com/office/powerpoint/2010/main" val="39658026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a:extLst>
              <a:ext uri="{FF2B5EF4-FFF2-40B4-BE49-F238E27FC236}">
                <a16:creationId xmlns:a16="http://schemas.microsoft.com/office/drawing/2014/main" id="{F98C1F7F-63B5-CD90-FACB-77EFB723448B}"/>
              </a:ext>
            </a:extLst>
          </p:cNvPr>
          <p:cNvSpPr>
            <a:spLocks noGrp="1"/>
          </p:cNvSpPr>
          <p:nvPr>
            <p:ph type="title"/>
          </p:nvPr>
        </p:nvSpPr>
        <p:spPr>
          <a:xfrm>
            <a:off x="567500" y="477943"/>
            <a:ext cx="9781843" cy="508000"/>
          </a:xfrm>
        </p:spPr>
        <p:txBody>
          <a:bodyPr/>
          <a:lstStyle/>
          <a:p>
            <a:r>
              <a:rPr lang="ru-RU" dirty="0" smtClean="0"/>
              <a:t>Сегменты мирового рынка </a:t>
            </a:r>
            <a:r>
              <a:rPr lang="ru-RU" dirty="0"/>
              <a:t>аддитивных </a:t>
            </a:r>
            <a:r>
              <a:rPr lang="ru-RU" dirty="0" smtClean="0"/>
              <a:t>технологий</a:t>
            </a:r>
            <a:endParaRPr lang="ru-RU" dirty="0"/>
          </a:p>
        </p:txBody>
      </p:sp>
      <p:sp>
        <p:nvSpPr>
          <p:cNvPr id="2" name="Прямоугольник 1"/>
          <p:cNvSpPr/>
          <p:nvPr/>
        </p:nvSpPr>
        <p:spPr>
          <a:xfrm>
            <a:off x="577157" y="6378232"/>
            <a:ext cx="4147289" cy="230832"/>
          </a:xfrm>
          <a:prstGeom prst="rect">
            <a:avLst/>
          </a:prstGeom>
        </p:spPr>
        <p:txBody>
          <a:bodyPr wrap="none">
            <a:spAutoFit/>
          </a:bodyPr>
          <a:lstStyle/>
          <a:p>
            <a:r>
              <a:rPr lang="ru-RU" sz="900" dirty="0" smtClean="0">
                <a:solidFill>
                  <a:schemeClr val="bg1"/>
                </a:solidFill>
              </a:rPr>
              <a:t>Источники: </a:t>
            </a:r>
            <a:r>
              <a:rPr lang="en-US" sz="900" dirty="0" smtClean="0">
                <a:solidFill>
                  <a:schemeClr val="bg1"/>
                </a:solidFill>
              </a:rPr>
              <a:t>Wohlers Report 2023</a:t>
            </a:r>
            <a:r>
              <a:rPr lang="ru-RU" sz="900" dirty="0" smtClean="0">
                <a:solidFill>
                  <a:schemeClr val="bg1"/>
                </a:solidFill>
              </a:rPr>
              <a:t> </a:t>
            </a:r>
            <a:r>
              <a:rPr lang="ru-RU" sz="600" dirty="0" smtClean="0">
                <a:solidFill>
                  <a:schemeClr val="bg1"/>
                </a:solidFill>
              </a:rPr>
              <a:t>//</a:t>
            </a:r>
            <a:r>
              <a:rPr lang="en-US" sz="900" dirty="0" smtClean="0">
                <a:solidFill>
                  <a:schemeClr val="bg1"/>
                </a:solidFill>
              </a:rPr>
              <a:t> </a:t>
            </a:r>
            <a:r>
              <a:rPr lang="ru-RU" sz="900" dirty="0" smtClean="0">
                <a:solidFill>
                  <a:schemeClr val="bg1"/>
                </a:solidFill>
              </a:rPr>
              <a:t>Энергетика* – включая атомную отрасль</a:t>
            </a:r>
            <a:endParaRPr lang="ru-RU" sz="900" dirty="0">
              <a:solidFill>
                <a:schemeClr val="bg1"/>
              </a:solidFill>
            </a:endParaRPr>
          </a:p>
        </p:txBody>
      </p:sp>
      <p:graphicFrame>
        <p:nvGraphicFramePr>
          <p:cNvPr id="6" name="Диаграмма 5">
            <a:extLst>
              <a:ext uri="{FF2B5EF4-FFF2-40B4-BE49-F238E27FC236}">
                <a16:creationId xmlns:a16="http://schemas.microsoft.com/office/drawing/2014/main" id="{EFB2F7DE-6F95-2450-7D90-C52332DD8EDB}"/>
              </a:ext>
            </a:extLst>
          </p:cNvPr>
          <p:cNvGraphicFramePr/>
          <p:nvPr>
            <p:extLst>
              <p:ext uri="{D42A27DB-BD31-4B8C-83A1-F6EECF244321}">
                <p14:modId xmlns:p14="http://schemas.microsoft.com/office/powerpoint/2010/main" val="264160688"/>
              </p:ext>
            </p:extLst>
          </p:nvPr>
        </p:nvGraphicFramePr>
        <p:xfrm>
          <a:off x="370675" y="1682818"/>
          <a:ext cx="5715000" cy="37149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Диаграмма 6">
            <a:extLst>
              <a:ext uri="{FF2B5EF4-FFF2-40B4-BE49-F238E27FC236}">
                <a16:creationId xmlns:a16="http://schemas.microsoft.com/office/drawing/2014/main" id="{EFB2F7DE-6F95-2450-7D90-C52332DD8EDB}"/>
              </a:ext>
            </a:extLst>
          </p:cNvPr>
          <p:cNvGraphicFramePr/>
          <p:nvPr>
            <p:extLst>
              <p:ext uri="{D42A27DB-BD31-4B8C-83A1-F6EECF244321}">
                <p14:modId xmlns:p14="http://schemas.microsoft.com/office/powerpoint/2010/main" val="4037557236"/>
              </p:ext>
            </p:extLst>
          </p:nvPr>
        </p:nvGraphicFramePr>
        <p:xfrm>
          <a:off x="6085674" y="1682818"/>
          <a:ext cx="5631671" cy="3714920"/>
        </p:xfrm>
        <a:graphic>
          <a:graphicData uri="http://schemas.openxmlformats.org/drawingml/2006/chart">
            <c:chart xmlns:c="http://schemas.openxmlformats.org/drawingml/2006/chart" xmlns:r="http://schemas.openxmlformats.org/officeDocument/2006/relationships" r:id="rId5"/>
          </a:graphicData>
        </a:graphic>
      </p:graphicFrame>
      <p:sp>
        <p:nvSpPr>
          <p:cNvPr id="3" name="Прямоугольник 2"/>
          <p:cNvSpPr/>
          <p:nvPr/>
        </p:nvSpPr>
        <p:spPr>
          <a:xfrm>
            <a:off x="592439" y="961004"/>
            <a:ext cx="3748142" cy="369332"/>
          </a:xfrm>
          <a:prstGeom prst="rect">
            <a:avLst/>
          </a:prstGeom>
        </p:spPr>
        <p:txBody>
          <a:bodyPr wrap="none">
            <a:spAutoFit/>
          </a:bodyPr>
          <a:lstStyle/>
          <a:p>
            <a:r>
              <a:rPr lang="ru-RU" dirty="0">
                <a:solidFill>
                  <a:schemeClr val="bg1"/>
                </a:solidFill>
              </a:rPr>
              <a:t>Изменение структуры потребления</a:t>
            </a:r>
            <a:endParaRPr lang="en-US" dirty="0">
              <a:solidFill>
                <a:schemeClr val="bg1"/>
              </a:solidFill>
            </a:endParaRPr>
          </a:p>
        </p:txBody>
      </p:sp>
      <p:sp>
        <p:nvSpPr>
          <p:cNvPr id="10" name="Rectangle 83">
            <a:extLst>
              <a:ext uri="{FF2B5EF4-FFF2-40B4-BE49-F238E27FC236}">
                <a16:creationId xmlns:a16="http://schemas.microsoft.com/office/drawing/2014/main" id="{6E64F29A-1961-BE20-9A97-D6E4D10EDC75}"/>
              </a:ext>
            </a:extLst>
          </p:cNvPr>
          <p:cNvSpPr>
            <a:spLocks noChangeArrowheads="1"/>
          </p:cNvSpPr>
          <p:nvPr>
            <p:custDataLst>
              <p:tags r:id="rId1"/>
            </p:custDataLst>
          </p:nvPr>
        </p:nvSpPr>
        <p:spPr bwMode="auto">
          <a:xfrm>
            <a:off x="689206" y="1375946"/>
            <a:ext cx="102235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p>
            <a:pPr defTabSz="914348">
              <a:spcBef>
                <a:spcPct val="0"/>
              </a:spcBef>
              <a:defRPr/>
            </a:pPr>
            <a:r>
              <a:rPr lang="ru-RU" sz="2400" b="1" dirty="0" smtClean="0">
                <a:solidFill>
                  <a:schemeClr val="accent2"/>
                </a:solidFill>
                <a:latin typeface="Arial" panose="020B0604020202020204" pitchFamily="34" charset="0"/>
                <a:cs typeface="Arial" panose="020B0604020202020204" pitchFamily="34" charset="0"/>
              </a:rPr>
              <a:t>2021</a:t>
            </a:r>
            <a:endParaRPr lang="ru-RU" sz="2400" b="1" dirty="0">
              <a:solidFill>
                <a:schemeClr val="accent2"/>
              </a:solidFill>
              <a:latin typeface="Arial" panose="020B0604020202020204" pitchFamily="34" charset="0"/>
              <a:cs typeface="Arial" panose="020B0604020202020204" pitchFamily="34" charset="0"/>
            </a:endParaRPr>
          </a:p>
        </p:txBody>
      </p:sp>
      <p:sp>
        <p:nvSpPr>
          <p:cNvPr id="11" name="Rectangle 83">
            <a:extLst>
              <a:ext uri="{FF2B5EF4-FFF2-40B4-BE49-F238E27FC236}">
                <a16:creationId xmlns:a16="http://schemas.microsoft.com/office/drawing/2014/main" id="{6E64F29A-1961-BE20-9A97-D6E4D10EDC75}"/>
              </a:ext>
            </a:extLst>
          </p:cNvPr>
          <p:cNvSpPr>
            <a:spLocks noChangeArrowheads="1"/>
          </p:cNvSpPr>
          <p:nvPr>
            <p:custDataLst>
              <p:tags r:id="rId2"/>
            </p:custDataLst>
          </p:nvPr>
        </p:nvSpPr>
        <p:spPr bwMode="auto">
          <a:xfrm>
            <a:off x="6286963" y="1375946"/>
            <a:ext cx="102235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tIns="0" rIns="0" bIns="0">
            <a:spAutoFit/>
          </a:bodyPr>
          <a:lstStyle/>
          <a:p>
            <a:pPr defTabSz="914348">
              <a:spcBef>
                <a:spcPct val="0"/>
              </a:spcBef>
              <a:defRPr/>
            </a:pPr>
            <a:r>
              <a:rPr lang="ru-RU" sz="2400" b="1" dirty="0" smtClean="0">
                <a:solidFill>
                  <a:schemeClr val="accent2"/>
                </a:solidFill>
                <a:latin typeface="Arial" panose="020B0604020202020204" pitchFamily="34" charset="0"/>
                <a:cs typeface="Arial" panose="020B0604020202020204" pitchFamily="34" charset="0"/>
              </a:rPr>
              <a:t>2022</a:t>
            </a:r>
            <a:endParaRPr lang="ru-RU" sz="2400" b="1" dirty="0">
              <a:solidFill>
                <a:schemeClr val="accent2"/>
              </a:solidFill>
              <a:latin typeface="Arial" panose="020B0604020202020204" pitchFamily="34" charset="0"/>
              <a:cs typeface="Arial" panose="020B0604020202020204" pitchFamily="34" charset="0"/>
            </a:endParaRPr>
          </a:p>
        </p:txBody>
      </p:sp>
      <p:sp>
        <p:nvSpPr>
          <p:cNvPr id="12" name="Прямоугольник 11"/>
          <p:cNvSpPr/>
          <p:nvPr/>
        </p:nvSpPr>
        <p:spPr>
          <a:xfrm>
            <a:off x="577157" y="5448215"/>
            <a:ext cx="11017033" cy="738664"/>
          </a:xfrm>
          <a:prstGeom prst="rect">
            <a:avLst/>
          </a:prstGeom>
        </p:spPr>
        <p:txBody>
          <a:bodyPr wrap="square">
            <a:spAutoFit/>
          </a:bodyPr>
          <a:lstStyle/>
          <a:p>
            <a:pPr marL="171450" indent="-171450">
              <a:buFont typeface="Courier New" panose="02070309020205020404" pitchFamily="49" charset="0"/>
              <a:buChar char="o"/>
            </a:pPr>
            <a:r>
              <a:rPr lang="ru-RU" sz="1400" b="1" dirty="0" smtClean="0">
                <a:solidFill>
                  <a:schemeClr val="bg1"/>
                </a:solidFill>
                <a:latin typeface="+mj-lt"/>
                <a:cs typeface="Arial" panose="020B0604020202020204" pitchFamily="34" charset="0"/>
                <a:sym typeface="Symbol" panose="05050102010706020507" pitchFamily="18" charset="2"/>
              </a:rPr>
              <a:t>Проникновение АТ усиливается во многих промышленных сегментах рынка</a:t>
            </a:r>
            <a:r>
              <a:rPr lang="en-US" sz="1400" b="1" dirty="0" smtClean="0">
                <a:solidFill>
                  <a:schemeClr val="bg1"/>
                </a:solidFill>
                <a:latin typeface="+mj-lt"/>
                <a:cs typeface="Arial" panose="020B0604020202020204" pitchFamily="34" charset="0"/>
                <a:sym typeface="Symbol" panose="05050102010706020507" pitchFamily="18" charset="2"/>
              </a:rPr>
              <a:t>;</a:t>
            </a:r>
            <a:endParaRPr lang="en-US" sz="1400" b="1" dirty="0">
              <a:solidFill>
                <a:schemeClr val="bg1"/>
              </a:solidFill>
              <a:latin typeface="+mj-lt"/>
              <a:cs typeface="Arial" panose="020B0604020202020204" pitchFamily="34" charset="0"/>
              <a:sym typeface="Symbol" panose="05050102010706020507" pitchFamily="18" charset="2"/>
            </a:endParaRPr>
          </a:p>
          <a:p>
            <a:pPr marL="171450" indent="-171450">
              <a:buFont typeface="Courier New" panose="02070309020205020404" pitchFamily="49" charset="0"/>
              <a:buChar char="o"/>
            </a:pPr>
            <a:r>
              <a:rPr lang="ru-RU" sz="1400" b="1" dirty="0" smtClean="0">
                <a:solidFill>
                  <a:schemeClr val="bg1"/>
                </a:solidFill>
                <a:latin typeface="+mj-lt"/>
                <a:cs typeface="Arial" panose="020B0604020202020204" pitchFamily="34" charset="0"/>
                <a:sym typeface="Symbol" panose="05050102010706020507" pitchFamily="18" charset="2"/>
              </a:rPr>
              <a:t>Предприятия машиностроения внедряют промышленную 3</a:t>
            </a:r>
            <a:r>
              <a:rPr lang="en-US" sz="1400" b="1" dirty="0" smtClean="0">
                <a:solidFill>
                  <a:schemeClr val="bg1"/>
                </a:solidFill>
                <a:latin typeface="+mj-lt"/>
                <a:cs typeface="Arial" panose="020B0604020202020204" pitchFamily="34" charset="0"/>
                <a:sym typeface="Symbol" panose="05050102010706020507" pitchFamily="18" charset="2"/>
              </a:rPr>
              <a:t>D-</a:t>
            </a:r>
            <a:r>
              <a:rPr lang="ru-RU" sz="1400" b="1" dirty="0" smtClean="0">
                <a:solidFill>
                  <a:schemeClr val="bg1"/>
                </a:solidFill>
                <a:latin typeface="+mj-lt"/>
                <a:cs typeface="Arial" panose="020B0604020202020204" pitchFamily="34" charset="0"/>
                <a:sym typeface="Symbol" panose="05050102010706020507" pitchFamily="18" charset="2"/>
              </a:rPr>
              <a:t>печать металлами</a:t>
            </a:r>
            <a:r>
              <a:rPr lang="en-US" sz="1400" b="1" dirty="0" smtClean="0">
                <a:solidFill>
                  <a:schemeClr val="bg1"/>
                </a:solidFill>
                <a:latin typeface="+mj-lt"/>
                <a:cs typeface="Arial" panose="020B0604020202020204" pitchFamily="34" charset="0"/>
                <a:sym typeface="Symbol" panose="05050102010706020507" pitchFamily="18" charset="2"/>
              </a:rPr>
              <a:t>;</a:t>
            </a:r>
            <a:endParaRPr lang="en-US" sz="1400" b="1" dirty="0">
              <a:solidFill>
                <a:schemeClr val="bg1"/>
              </a:solidFill>
              <a:latin typeface="+mj-lt"/>
              <a:cs typeface="Arial" panose="020B0604020202020204" pitchFamily="34" charset="0"/>
              <a:sym typeface="Symbol" panose="05050102010706020507" pitchFamily="18" charset="2"/>
            </a:endParaRPr>
          </a:p>
          <a:p>
            <a:pPr marL="171450" indent="-171450">
              <a:buFont typeface="Courier New" panose="02070309020205020404" pitchFamily="49" charset="0"/>
              <a:buChar char="o"/>
            </a:pPr>
            <a:r>
              <a:rPr lang="ru-RU" sz="1400" b="1" dirty="0" smtClean="0">
                <a:solidFill>
                  <a:schemeClr val="bg1"/>
                </a:solidFill>
                <a:latin typeface="+mj-lt"/>
                <a:cs typeface="Arial" panose="020B0604020202020204" pitchFamily="34" charset="0"/>
                <a:sym typeface="Symbol" panose="05050102010706020507" pitchFamily="18" charset="2"/>
              </a:rPr>
              <a:t>Наблюдается тренд на крупногабаритные системы </a:t>
            </a:r>
            <a:r>
              <a:rPr lang="en-US" sz="1400" b="1" dirty="0" smtClean="0">
                <a:solidFill>
                  <a:schemeClr val="bg1"/>
                </a:solidFill>
                <a:latin typeface="+mj-lt"/>
                <a:cs typeface="Arial" panose="020B0604020202020204" pitchFamily="34" charset="0"/>
                <a:sym typeface="Symbol" panose="05050102010706020507" pitchFamily="18" charset="2"/>
              </a:rPr>
              <a:t>DMD, SLM;</a:t>
            </a:r>
            <a:endParaRPr lang="en-US" sz="1400" b="1" dirty="0">
              <a:solidFill>
                <a:schemeClr val="bg1"/>
              </a:solidFill>
              <a:latin typeface="+mj-lt"/>
              <a:cs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27282579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a:extLst>
              <a:ext uri="{FF2B5EF4-FFF2-40B4-BE49-F238E27FC236}">
                <a16:creationId xmlns:a16="http://schemas.microsoft.com/office/drawing/2014/main" id="{F98C1F7F-63B5-CD90-FACB-77EFB723448B}"/>
              </a:ext>
            </a:extLst>
          </p:cNvPr>
          <p:cNvSpPr>
            <a:spLocks noGrp="1"/>
          </p:cNvSpPr>
          <p:nvPr>
            <p:ph type="title"/>
          </p:nvPr>
        </p:nvSpPr>
        <p:spPr>
          <a:xfrm>
            <a:off x="549149" y="467206"/>
            <a:ext cx="8271001" cy="508000"/>
          </a:xfrm>
        </p:spPr>
        <p:txBody>
          <a:bodyPr/>
          <a:lstStyle/>
          <a:p>
            <a:r>
              <a:rPr lang="ru-RU" dirty="0" smtClean="0"/>
              <a:t>Российский рынок аддитивных технологий</a:t>
            </a:r>
            <a:endParaRPr lang="ru-RU" dirty="0"/>
          </a:p>
        </p:txBody>
      </p:sp>
      <p:sp>
        <p:nvSpPr>
          <p:cNvPr id="2" name="Прямоугольник 1"/>
          <p:cNvSpPr/>
          <p:nvPr/>
        </p:nvSpPr>
        <p:spPr>
          <a:xfrm>
            <a:off x="700312" y="6411483"/>
            <a:ext cx="3118161" cy="230832"/>
          </a:xfrm>
          <a:prstGeom prst="rect">
            <a:avLst/>
          </a:prstGeom>
        </p:spPr>
        <p:txBody>
          <a:bodyPr wrap="none">
            <a:spAutoFit/>
          </a:bodyPr>
          <a:lstStyle/>
          <a:p>
            <a:r>
              <a:rPr lang="ru-RU" sz="900" dirty="0" smtClean="0">
                <a:solidFill>
                  <a:schemeClr val="bg1"/>
                </a:solidFill>
              </a:rPr>
              <a:t>Источники: Минпромторг, ИГ «Инфомайн»</a:t>
            </a:r>
            <a:r>
              <a:rPr lang="en-US" sz="900" dirty="0" smtClean="0">
                <a:solidFill>
                  <a:schemeClr val="bg1"/>
                </a:solidFill>
              </a:rPr>
              <a:t>, </a:t>
            </a:r>
            <a:r>
              <a:rPr lang="ru-RU" sz="900" dirty="0" smtClean="0">
                <a:solidFill>
                  <a:schemeClr val="bg1"/>
                </a:solidFill>
              </a:rPr>
              <a:t>оценки АРАТ</a:t>
            </a:r>
            <a:endParaRPr lang="ru-RU" sz="900" dirty="0">
              <a:solidFill>
                <a:schemeClr val="bg1"/>
              </a:solidFill>
            </a:endParaRPr>
          </a:p>
        </p:txBody>
      </p:sp>
      <p:sp>
        <p:nvSpPr>
          <p:cNvPr id="34"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57893" y="988417"/>
            <a:ext cx="4970071" cy="284953"/>
          </a:xfrm>
        </p:spPr>
        <p:txBody>
          <a:bodyPr/>
          <a:lstStyle/>
          <a:p>
            <a:r>
              <a:rPr lang="ru-RU" sz="1800" dirty="0" smtClean="0"/>
              <a:t>Объём российского рынка АТ, млрд. руб.</a:t>
            </a:r>
            <a:endParaRPr lang="ru-RU" sz="1800" dirty="0"/>
          </a:p>
        </p:txBody>
      </p:sp>
      <p:sp>
        <p:nvSpPr>
          <p:cNvPr id="27"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877350" y="988417"/>
            <a:ext cx="4147456" cy="284953"/>
          </a:xfrm>
        </p:spPr>
        <p:txBody>
          <a:bodyPr/>
          <a:lstStyle/>
          <a:p>
            <a:r>
              <a:rPr lang="ru-RU" sz="1800" dirty="0" smtClean="0"/>
              <a:t>Сценарии </a:t>
            </a:r>
            <a:r>
              <a:rPr lang="ru-RU" sz="1800" dirty="0"/>
              <a:t>развития рынка АТ в РФ</a:t>
            </a:r>
          </a:p>
        </p:txBody>
      </p:sp>
      <p:sp>
        <p:nvSpPr>
          <p:cNvPr id="28" name="TextBox 27">
            <a:extLst>
              <a:ext uri="{FF2B5EF4-FFF2-40B4-BE49-F238E27FC236}">
                <a16:creationId xmlns:a16="http://schemas.microsoft.com/office/drawing/2014/main" id="{03A5E729-8005-3349-8CE4-EB27A571BC5B}"/>
              </a:ext>
            </a:extLst>
          </p:cNvPr>
          <p:cNvSpPr txBox="1"/>
          <p:nvPr/>
        </p:nvSpPr>
        <p:spPr>
          <a:xfrm>
            <a:off x="5805232" y="1364628"/>
            <a:ext cx="5815964" cy="2439129"/>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250" dirty="0" smtClean="0">
                <a:solidFill>
                  <a:schemeClr val="bg1"/>
                </a:solidFill>
                <a:cs typeface="Arial" panose="020B0604020202020204" pitchFamily="34" charset="0"/>
              </a:rPr>
              <a:t>Первый </a:t>
            </a:r>
            <a:r>
              <a:rPr lang="ru-RU" sz="1250" dirty="0">
                <a:solidFill>
                  <a:schemeClr val="bg1"/>
                </a:solidFill>
                <a:cs typeface="Arial" panose="020B0604020202020204" pitchFamily="34" charset="0"/>
              </a:rPr>
              <a:t>сценарий соответствует Целевому, который был разработан Минпромторгом в рамках Государственной Стратегии развития АТ в России. Согласно данному сценарию целевое значение по объему рынка к 2030 году составит 13,2 млрд руб</a:t>
            </a:r>
            <a:r>
              <a:rPr lang="ru-RU" sz="1250" dirty="0" smtClean="0">
                <a:solidFill>
                  <a:schemeClr val="bg1"/>
                </a:solidFill>
                <a:cs typeface="Arial" panose="020B0604020202020204" pitchFamily="34" charset="0"/>
              </a:rPr>
              <a:t>.</a:t>
            </a:r>
          </a:p>
          <a:p>
            <a:pPr marL="180975" lvl="0" indent="-104775">
              <a:spcBef>
                <a:spcPts val="600"/>
              </a:spcBef>
              <a:spcAft>
                <a:spcPts val="300"/>
              </a:spcAft>
              <a:buFont typeface="Wingdings" panose="05000000000000000000" pitchFamily="2" charset="2"/>
              <a:buChar char="§"/>
              <a:defRPr/>
            </a:pPr>
            <a:r>
              <a:rPr lang="ru-RU" sz="1250" dirty="0" smtClean="0">
                <a:solidFill>
                  <a:schemeClr val="bg1"/>
                </a:solidFill>
                <a:cs typeface="Arial" panose="020B0604020202020204" pitchFamily="34" charset="0"/>
              </a:rPr>
              <a:t>Второй </a:t>
            </a:r>
            <a:r>
              <a:rPr lang="ru-RU" sz="1250" dirty="0">
                <a:solidFill>
                  <a:schemeClr val="bg1"/>
                </a:solidFill>
                <a:cs typeface="Arial" panose="020B0604020202020204" pitchFamily="34" charset="0"/>
              </a:rPr>
              <a:t>сценарий является Инновационным и предполагает дополнительный эффект на рынок за счёт реализации дополнительных инициатив в рамках ДК «ТНМиВ». Целевое значение по объему рынка к 2030 году составляет 23,5 млрд руб. (CAGR 2020-2030 </a:t>
            </a:r>
            <a:r>
              <a:rPr lang="ru-RU" sz="1250" dirty="0" smtClean="0">
                <a:solidFill>
                  <a:schemeClr val="bg1"/>
                </a:solidFill>
                <a:cs typeface="Arial" panose="020B0604020202020204" pitchFamily="34" charset="0"/>
                <a:sym typeface="Symbol" panose="05050102010706020507" pitchFamily="18" charset="2"/>
              </a:rPr>
              <a:t></a:t>
            </a:r>
            <a:r>
              <a:rPr lang="ru-RU" sz="1250" dirty="0" smtClean="0">
                <a:solidFill>
                  <a:schemeClr val="bg1"/>
                </a:solidFill>
                <a:cs typeface="Arial" panose="020B0604020202020204" pitchFamily="34" charset="0"/>
              </a:rPr>
              <a:t> </a:t>
            </a:r>
            <a:r>
              <a:rPr lang="ru-RU" sz="1250" dirty="0">
                <a:solidFill>
                  <a:schemeClr val="bg1"/>
                </a:solidFill>
                <a:cs typeface="Arial" panose="020B0604020202020204" pitchFamily="34" charset="0"/>
              </a:rPr>
              <a:t>20,6</a:t>
            </a:r>
            <a:r>
              <a:rPr lang="ru-RU" sz="1250" dirty="0" smtClean="0">
                <a:solidFill>
                  <a:schemeClr val="bg1"/>
                </a:solidFill>
                <a:cs typeface="Arial" panose="020B0604020202020204" pitchFamily="34" charset="0"/>
              </a:rPr>
              <a:t>%)</a:t>
            </a:r>
            <a:endParaRPr lang="ru-RU" sz="1250" dirty="0">
              <a:solidFill>
                <a:schemeClr val="bg1"/>
              </a:solidFill>
              <a:cs typeface="Arial" panose="020B0604020202020204" pitchFamily="34" charset="0"/>
            </a:endParaRPr>
          </a:p>
          <a:p>
            <a:pPr marL="180975" lvl="0" indent="-104775">
              <a:spcBef>
                <a:spcPts val="600"/>
              </a:spcBef>
              <a:spcAft>
                <a:spcPts val="300"/>
              </a:spcAft>
              <a:buFont typeface="Wingdings" panose="05000000000000000000" pitchFamily="2" charset="2"/>
              <a:buChar char="§"/>
              <a:defRPr/>
            </a:pPr>
            <a:r>
              <a:rPr lang="ru-RU" sz="1250" dirty="0">
                <a:solidFill>
                  <a:srgbClr val="00B050"/>
                </a:solidFill>
                <a:cs typeface="Arial" panose="020B0604020202020204" pitchFamily="34" charset="0"/>
              </a:rPr>
              <a:t>Более детальный анализ рынка АТ по итогам 2022 года показал, что его развитие идёт опережающими темпами. По результатам 2022 года его объём достиг 7,4 млрд. руб., что выше сценария ДК «ТНМиВ</a:t>
            </a:r>
            <a:r>
              <a:rPr lang="ru-RU" sz="1250" dirty="0" smtClean="0">
                <a:solidFill>
                  <a:srgbClr val="00B050"/>
                </a:solidFill>
                <a:cs typeface="Arial" panose="020B0604020202020204" pitchFamily="34" charset="0"/>
              </a:rPr>
              <a:t>».</a:t>
            </a:r>
            <a:endParaRPr lang="ru-RU" sz="1250" dirty="0">
              <a:solidFill>
                <a:srgbClr val="00B050"/>
              </a:solidFill>
              <a:cs typeface="Arial" panose="020B0604020202020204" pitchFamily="34" charset="0"/>
            </a:endParaRPr>
          </a:p>
        </p:txBody>
      </p:sp>
      <p:sp>
        <p:nvSpPr>
          <p:cNvPr id="32"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877350" y="3979784"/>
            <a:ext cx="4595131" cy="284953"/>
          </a:xfrm>
        </p:spPr>
        <p:txBody>
          <a:bodyPr anchor="ctr"/>
          <a:lstStyle/>
          <a:p>
            <a:r>
              <a:rPr lang="ru-RU" sz="1800" dirty="0"/>
              <a:t>Комментарии и основные изменения</a:t>
            </a:r>
          </a:p>
        </p:txBody>
      </p:sp>
      <p:graphicFrame>
        <p:nvGraphicFramePr>
          <p:cNvPr id="29" name="Диаграмма 28">
            <a:extLst>
              <a:ext uri="{FF2B5EF4-FFF2-40B4-BE49-F238E27FC236}">
                <a16:creationId xmlns:a16="http://schemas.microsoft.com/office/drawing/2014/main" id="{A87E98F9-CB4E-9D81-DF8D-C22D077ED8BE}"/>
              </a:ext>
            </a:extLst>
          </p:cNvPr>
          <p:cNvGraphicFramePr/>
          <p:nvPr>
            <p:extLst>
              <p:ext uri="{D42A27DB-BD31-4B8C-83A1-F6EECF244321}">
                <p14:modId xmlns:p14="http://schemas.microsoft.com/office/powerpoint/2010/main" val="331276895"/>
              </p:ext>
            </p:extLst>
          </p:nvPr>
        </p:nvGraphicFramePr>
        <p:xfrm>
          <a:off x="700312" y="1401170"/>
          <a:ext cx="4538438" cy="2782729"/>
        </p:xfrm>
        <a:graphic>
          <a:graphicData uri="http://schemas.openxmlformats.org/drawingml/2006/chart">
            <c:chart xmlns:c="http://schemas.openxmlformats.org/drawingml/2006/chart" xmlns:r="http://schemas.openxmlformats.org/officeDocument/2006/relationships" r:id="rId2"/>
          </a:graphicData>
        </a:graphic>
      </p:graphicFrame>
      <p:cxnSp>
        <p:nvCxnSpPr>
          <p:cNvPr id="30" name="Скругленная соединительная линия 29"/>
          <p:cNvCxnSpPr>
            <a:cxnSpLocks noChangeAspect="1"/>
          </p:cNvCxnSpPr>
          <p:nvPr/>
        </p:nvCxnSpPr>
        <p:spPr>
          <a:xfrm rot="3480000">
            <a:off x="3837459" y="3771553"/>
            <a:ext cx="108000" cy="108000"/>
          </a:xfrm>
          <a:prstGeom prst="curved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Скругленная соединительная линия 40"/>
          <p:cNvCxnSpPr>
            <a:cxnSpLocks noChangeAspect="1"/>
          </p:cNvCxnSpPr>
          <p:nvPr/>
        </p:nvCxnSpPr>
        <p:spPr>
          <a:xfrm rot="3480000">
            <a:off x="3898477" y="3771553"/>
            <a:ext cx="108000" cy="108000"/>
          </a:xfrm>
          <a:prstGeom prst="curved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57893" y="4249431"/>
            <a:ext cx="4970071" cy="284953"/>
          </a:xfrm>
        </p:spPr>
        <p:txBody>
          <a:bodyPr anchor="ctr"/>
          <a:lstStyle/>
          <a:p>
            <a:r>
              <a:rPr lang="ru-RU" sz="1800" dirty="0" smtClean="0"/>
              <a:t>Структура российского рынка АТ</a:t>
            </a:r>
            <a:endParaRPr lang="ru-RU" sz="1800" dirty="0"/>
          </a:p>
        </p:txBody>
      </p:sp>
      <p:graphicFrame>
        <p:nvGraphicFramePr>
          <p:cNvPr id="43" name="Диаграмма 42">
            <a:extLst>
              <a:ext uri="{FF2B5EF4-FFF2-40B4-BE49-F238E27FC236}">
                <a16:creationId xmlns:a16="http://schemas.microsoft.com/office/drawing/2014/main" id="{21EA3465-624E-327A-2629-6FE2E29986F5}"/>
              </a:ext>
            </a:extLst>
          </p:cNvPr>
          <p:cNvGraphicFramePr/>
          <p:nvPr>
            <p:extLst>
              <p:ext uri="{D42A27DB-BD31-4B8C-83A1-F6EECF244321}">
                <p14:modId xmlns:p14="http://schemas.microsoft.com/office/powerpoint/2010/main" val="3833004257"/>
              </p:ext>
            </p:extLst>
          </p:nvPr>
        </p:nvGraphicFramePr>
        <p:xfrm>
          <a:off x="867422" y="4811882"/>
          <a:ext cx="3377450" cy="1287740"/>
        </p:xfrm>
        <a:graphic>
          <a:graphicData uri="http://schemas.openxmlformats.org/drawingml/2006/chart">
            <c:chart xmlns:c="http://schemas.openxmlformats.org/drawingml/2006/chart" xmlns:r="http://schemas.openxmlformats.org/officeDocument/2006/relationships" r:id="rId3"/>
          </a:graphicData>
        </a:graphic>
      </p:graphicFrame>
      <p:sp>
        <p:nvSpPr>
          <p:cNvPr id="44" name="Прямоугольник 43">
            <a:extLst>
              <a:ext uri="{FF2B5EF4-FFF2-40B4-BE49-F238E27FC236}">
                <a16:creationId xmlns:a16="http://schemas.microsoft.com/office/drawing/2014/main" id="{E810FD26-B21E-8183-FC38-90DF9458E541}"/>
              </a:ext>
            </a:extLst>
          </p:cNvPr>
          <p:cNvSpPr/>
          <p:nvPr/>
        </p:nvSpPr>
        <p:spPr>
          <a:xfrm>
            <a:off x="681262" y="4611343"/>
            <a:ext cx="904094"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bg1"/>
                </a:solidFill>
                <a:cs typeface="Arial" panose="020B0604020202020204" pitchFamily="34" charset="0"/>
              </a:rPr>
              <a:t>Млрд. руб., </a:t>
            </a:r>
            <a:r>
              <a:rPr lang="ru-RU" sz="1000" dirty="0">
                <a:solidFill>
                  <a:schemeClr val="bg1"/>
                </a:solidFill>
                <a:cs typeface="Arial" panose="020B0604020202020204" pitchFamily="34" charset="0"/>
              </a:rPr>
              <a:t>(</a:t>
            </a:r>
            <a:r>
              <a:rPr lang="ru-RU" sz="1000" dirty="0">
                <a:solidFill>
                  <a:schemeClr val="bg1"/>
                </a:solidFill>
                <a:cs typeface="Arial" panose="020B0604020202020204" pitchFamily="34" charset="0"/>
                <a:sym typeface="Wingdings" pitchFamily="2" charset="2"/>
              </a:rPr>
              <a:t>%)</a:t>
            </a:r>
            <a:endParaRPr lang="ru-RU" sz="1000" dirty="0">
              <a:solidFill>
                <a:schemeClr val="bg1"/>
              </a:solidFill>
              <a:cs typeface="Arial" panose="020B0604020202020204" pitchFamily="34" charset="0"/>
            </a:endParaRPr>
          </a:p>
        </p:txBody>
      </p:sp>
      <p:sp>
        <p:nvSpPr>
          <p:cNvPr id="45" name="Овал 44">
            <a:extLst>
              <a:ext uri="{FF2B5EF4-FFF2-40B4-BE49-F238E27FC236}">
                <a16:creationId xmlns:a16="http://schemas.microsoft.com/office/drawing/2014/main" id="{C86D4488-31FF-B081-80B4-7ACF4260260F}"/>
              </a:ext>
            </a:extLst>
          </p:cNvPr>
          <p:cNvSpPr>
            <a:spLocks noChangeAspect="1"/>
          </p:cNvSpPr>
          <p:nvPr/>
        </p:nvSpPr>
        <p:spPr>
          <a:xfrm>
            <a:off x="4384398" y="4787202"/>
            <a:ext cx="792000" cy="79200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42900" rtl="0" eaLnBrk="1" fontAlgn="auto" latinLnBrk="0" hangingPunct="1">
              <a:lnSpc>
                <a:spcPct val="100000"/>
              </a:lnSpc>
              <a:spcBef>
                <a:spcPts val="0"/>
              </a:spcBef>
              <a:spcAft>
                <a:spcPts val="150"/>
              </a:spcAft>
              <a:buClrTx/>
              <a:buSzTx/>
              <a:buFontTx/>
              <a:buNone/>
              <a:tabLst/>
              <a:defRPr/>
            </a:pPr>
            <a:r>
              <a:rPr kumimoji="0" lang="ru-RU" sz="1600" b="1" i="0" u="none" strike="noStrike" kern="1200" cap="none" spc="0" normalizeH="0" baseline="0" noProof="0" dirty="0">
                <a:ln>
                  <a:noFill/>
                </a:ln>
                <a:solidFill>
                  <a:srgbClr val="FFFFFF"/>
                </a:solidFill>
                <a:effectLst/>
                <a:uLnTx/>
                <a:uFillTx/>
                <a:ea typeface="+mn-ea"/>
                <a:cs typeface="+mn-cs"/>
              </a:rPr>
              <a:t>7,4</a:t>
            </a:r>
          </a:p>
          <a:p>
            <a:pPr marL="0" marR="0" lvl="0" indent="0" algn="ctr" defTabSz="342900" rtl="0" eaLnBrk="1" fontAlgn="auto" latinLnBrk="0" hangingPunct="1">
              <a:lnSpc>
                <a:spcPct val="100000"/>
              </a:lnSpc>
              <a:spcBef>
                <a:spcPts val="0"/>
              </a:spcBef>
              <a:spcAft>
                <a:spcPts val="150"/>
              </a:spcAft>
              <a:buClrTx/>
              <a:buSzTx/>
              <a:buFontTx/>
              <a:buNone/>
              <a:tabLst/>
              <a:defRPr/>
            </a:pPr>
            <a:r>
              <a:rPr kumimoji="0" lang="ru-RU" sz="900" b="0" i="0" u="none" strike="noStrike" kern="1200" cap="none" spc="0" normalizeH="0" baseline="0" noProof="0" dirty="0">
                <a:ln>
                  <a:noFill/>
                </a:ln>
                <a:solidFill>
                  <a:srgbClr val="FFFFFF"/>
                </a:solidFill>
                <a:effectLst/>
                <a:uLnTx/>
                <a:uFillTx/>
                <a:ea typeface="+mn-ea"/>
                <a:cs typeface="+mn-cs"/>
              </a:rPr>
              <a:t>млрд. руб.</a:t>
            </a:r>
            <a:endParaRPr kumimoji="0" lang="en-US" b="1" i="0" u="none" strike="noStrike" kern="1200" cap="none" spc="0" normalizeH="0" baseline="0" noProof="0" dirty="0">
              <a:ln>
                <a:noFill/>
              </a:ln>
              <a:solidFill>
                <a:srgbClr val="FFFFFF"/>
              </a:solidFill>
              <a:effectLst/>
              <a:uLnTx/>
              <a:uFillTx/>
              <a:ea typeface="+mn-ea"/>
              <a:cs typeface="+mn-cs"/>
            </a:endParaRPr>
          </a:p>
        </p:txBody>
      </p:sp>
      <p:sp>
        <p:nvSpPr>
          <p:cNvPr id="47" name="Шеврон 21">
            <a:extLst>
              <a:ext uri="{FF2B5EF4-FFF2-40B4-BE49-F238E27FC236}">
                <a16:creationId xmlns:a16="http://schemas.microsoft.com/office/drawing/2014/main" id="{FD4AD822-434C-B874-B2BC-B52AB7133F9E}"/>
              </a:ext>
            </a:extLst>
          </p:cNvPr>
          <p:cNvSpPr/>
          <p:nvPr/>
        </p:nvSpPr>
        <p:spPr>
          <a:xfrm>
            <a:off x="4168625" y="5090069"/>
            <a:ext cx="76247" cy="186267"/>
          </a:xfrm>
          <a:prstGeom prst="chevron">
            <a:avLst/>
          </a:prstGeom>
          <a:solidFill>
            <a:schemeClr val="accent5">
              <a:lumMod val="40000"/>
              <a:lumOff val="60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Стрелка вверх 3"/>
          <p:cNvSpPr/>
          <p:nvPr/>
        </p:nvSpPr>
        <p:spPr>
          <a:xfrm>
            <a:off x="5104960" y="4722518"/>
            <a:ext cx="142875" cy="179416"/>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03A5E729-8005-3349-8CE4-EB27A571BC5B}"/>
              </a:ext>
            </a:extLst>
          </p:cNvPr>
          <p:cNvSpPr txBox="1"/>
          <p:nvPr/>
        </p:nvSpPr>
        <p:spPr>
          <a:xfrm>
            <a:off x="5805230" y="4303482"/>
            <a:ext cx="5666337" cy="2246769"/>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250" dirty="0">
                <a:solidFill>
                  <a:schemeClr val="bg1"/>
                </a:solidFill>
                <a:cs typeface="Arial" panose="020B0604020202020204" pitchFamily="34" charset="0"/>
              </a:rPr>
              <a:t>По итогам 2022 года многие локальные компании-производители показали заметный рост выручки, в том числе за счёт запуска новых продуктов и расширения портфеля оборудования, а также освоения серийного </a:t>
            </a:r>
            <a:r>
              <a:rPr lang="ru-RU" sz="1250" dirty="0" smtClean="0">
                <a:solidFill>
                  <a:schemeClr val="bg1"/>
                </a:solidFill>
                <a:cs typeface="Arial" panose="020B0604020202020204" pitchFamily="34" charset="0"/>
              </a:rPr>
              <a:t>производства.</a:t>
            </a:r>
          </a:p>
          <a:p>
            <a:pPr marL="180975" lvl="0" indent="-104775">
              <a:spcBef>
                <a:spcPts val="600"/>
              </a:spcBef>
              <a:spcAft>
                <a:spcPts val="300"/>
              </a:spcAft>
              <a:buFont typeface="Wingdings" panose="05000000000000000000" pitchFamily="2" charset="2"/>
              <a:buChar char="§"/>
              <a:defRPr/>
            </a:pPr>
            <a:r>
              <a:rPr lang="ru-RU" sz="1250" dirty="0">
                <a:solidFill>
                  <a:schemeClr val="bg1"/>
                </a:solidFill>
                <a:cs typeface="Arial" panose="020B0604020202020204" pitchFamily="34" charset="0"/>
              </a:rPr>
              <a:t>Структура российского рынка аддитивных технологий значительно отличается от мирового – в отличие от мира, где объём услуг 3D-печати является доминирующей составляющей, рынок РФ, наоборот, сформирован в больше степени за счет оборудования и материалов</a:t>
            </a:r>
            <a:r>
              <a:rPr lang="ru-RU" sz="1250" dirty="0" smtClean="0">
                <a:solidFill>
                  <a:schemeClr val="bg1"/>
                </a:solidFill>
                <a:cs typeface="Arial" panose="020B0604020202020204" pitchFamily="34" charset="0"/>
              </a:rPr>
              <a:t>.</a:t>
            </a:r>
          </a:p>
          <a:p>
            <a:pPr marL="180975" lvl="0" indent="-104775">
              <a:spcBef>
                <a:spcPts val="600"/>
              </a:spcBef>
              <a:spcAft>
                <a:spcPts val="300"/>
              </a:spcAft>
              <a:buFont typeface="Wingdings" panose="05000000000000000000" pitchFamily="2" charset="2"/>
              <a:buChar char="§"/>
              <a:defRPr/>
            </a:pPr>
            <a:r>
              <a:rPr lang="ru-RU" sz="1250" dirty="0">
                <a:solidFill>
                  <a:schemeClr val="bg1"/>
                </a:solidFill>
                <a:cs typeface="Arial" panose="020B0604020202020204" pitchFamily="34" charset="0"/>
              </a:rPr>
              <a:t>В связи с начальным этапом развития рынка АТ в РФ, рынок характеризуется высокой долей НИОКР. </a:t>
            </a:r>
          </a:p>
        </p:txBody>
      </p:sp>
      <p:sp>
        <p:nvSpPr>
          <p:cNvPr id="58" name="Прямоугольник 57">
            <a:extLst>
              <a:ext uri="{FF2B5EF4-FFF2-40B4-BE49-F238E27FC236}">
                <a16:creationId xmlns:a16="http://schemas.microsoft.com/office/drawing/2014/main" id="{CB992E70-324C-E43A-B9C5-F62B859EB29D}"/>
              </a:ext>
            </a:extLst>
          </p:cNvPr>
          <p:cNvSpPr/>
          <p:nvPr/>
        </p:nvSpPr>
        <p:spPr>
          <a:xfrm>
            <a:off x="2997130" y="1874230"/>
            <a:ext cx="794480" cy="505998"/>
          </a:xfrm>
          <a:prstGeom prst="rect">
            <a:avLst/>
          </a:prstGeom>
          <a:solidFill>
            <a:schemeClr val="bg1"/>
          </a:solid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9" name="Picture 4">
            <a:extLst>
              <a:ext uri="{FF2B5EF4-FFF2-40B4-BE49-F238E27FC236}">
                <a16:creationId xmlns:a16="http://schemas.microsoft.com/office/drawing/2014/main" id="{C52A01B4-2ECC-692A-46C6-A12BB337EDCA}"/>
              </a:ext>
            </a:extLst>
          </p:cNvPr>
          <p:cNvPicPr>
            <a:picLocks noChangeAspect="1"/>
          </p:cNvPicPr>
          <p:nvPr/>
        </p:nvPicPr>
        <p:blipFill>
          <a:blip r:embed="rId4"/>
          <a:stretch>
            <a:fillRect/>
          </a:stretch>
        </p:blipFill>
        <p:spPr>
          <a:xfrm>
            <a:off x="3099977" y="2169006"/>
            <a:ext cx="618658" cy="163086"/>
          </a:xfrm>
          <a:prstGeom prst="rect">
            <a:avLst/>
          </a:prstGeom>
        </p:spPr>
      </p:pic>
      <p:pic>
        <p:nvPicPr>
          <p:cNvPr id="60" name="Рисунок 59">
            <a:extLst>
              <a:ext uri="{FF2B5EF4-FFF2-40B4-BE49-F238E27FC236}">
                <a16:creationId xmlns:a16="http://schemas.microsoft.com/office/drawing/2014/main" id="{1E88F816-D9BB-771E-CD7A-A0450B9261B9}"/>
              </a:ext>
            </a:extLst>
          </p:cNvPr>
          <p:cNvPicPr>
            <a:picLocks noChangeAspect="1"/>
          </p:cNvPicPr>
          <p:nvPr/>
        </p:nvPicPr>
        <p:blipFill>
          <a:blip r:embed="rId5"/>
          <a:stretch>
            <a:fillRect/>
          </a:stretch>
        </p:blipFill>
        <p:spPr>
          <a:xfrm>
            <a:off x="3137909" y="1922461"/>
            <a:ext cx="540000" cy="198185"/>
          </a:xfrm>
          <a:prstGeom prst="rect">
            <a:avLst/>
          </a:prstGeom>
        </p:spPr>
      </p:pic>
      <p:sp>
        <p:nvSpPr>
          <p:cNvPr id="61" name="Прямоугольник 60">
            <a:extLst>
              <a:ext uri="{FF2B5EF4-FFF2-40B4-BE49-F238E27FC236}">
                <a16:creationId xmlns:a16="http://schemas.microsoft.com/office/drawing/2014/main" id="{A9094D01-EC9A-BFFD-BE9A-9DA3B34C50A5}"/>
              </a:ext>
            </a:extLst>
          </p:cNvPr>
          <p:cNvSpPr/>
          <p:nvPr/>
        </p:nvSpPr>
        <p:spPr>
          <a:xfrm>
            <a:off x="1440733" y="1958975"/>
            <a:ext cx="1394614" cy="307777"/>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schemeClr val="bg1"/>
                </a:solidFill>
                <a:effectLst/>
                <a:uLnTx/>
                <a:uFillTx/>
                <a:ea typeface="+mn-ea"/>
                <a:cs typeface="Arial" panose="020B0604020202020204" pitchFamily="34" charset="0"/>
              </a:rPr>
              <a:t>Дополнительный эффект</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schemeClr val="bg1"/>
                </a:solidFill>
                <a:effectLst/>
                <a:uLnTx/>
                <a:uFillTx/>
                <a:ea typeface="+mn-ea"/>
                <a:cs typeface="Arial" panose="020B0604020202020204" pitchFamily="34" charset="0"/>
              </a:rPr>
              <a:t>на рынок АТ </a:t>
            </a:r>
            <a:endParaRPr kumimoji="0" lang="en-US" sz="1000" b="0" i="0" u="none" strike="noStrike" kern="1200" cap="none" spc="0" normalizeH="0" baseline="0" noProof="0" dirty="0">
              <a:ln>
                <a:noFill/>
              </a:ln>
              <a:solidFill>
                <a:schemeClr val="bg1"/>
              </a:solidFill>
              <a:effectLst/>
              <a:uLnTx/>
              <a:uFillTx/>
              <a:ea typeface="+mn-ea"/>
            </a:endParaRPr>
          </a:p>
        </p:txBody>
      </p:sp>
      <p:sp>
        <p:nvSpPr>
          <p:cNvPr id="62" name="Овал 61">
            <a:extLst>
              <a:ext uri="{FF2B5EF4-FFF2-40B4-BE49-F238E27FC236}">
                <a16:creationId xmlns:a16="http://schemas.microsoft.com/office/drawing/2014/main" id="{368E3CF4-73F0-6C22-956A-E95ACE80F632}"/>
              </a:ext>
            </a:extLst>
          </p:cNvPr>
          <p:cNvSpPr/>
          <p:nvPr/>
        </p:nvSpPr>
        <p:spPr>
          <a:xfrm>
            <a:off x="2897605" y="2037229"/>
            <a:ext cx="180000" cy="180000"/>
          </a:xfrm>
          <a:prstGeom prst="ellipse">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rPr>
              <a:t>+</a:t>
            </a:r>
            <a:endParaRPr kumimoji="0" lang="en-US" sz="1400" b="1" i="0" u="none" strike="noStrike" kern="1200" cap="none" spc="0" normalizeH="0" baseline="0" noProof="0" dirty="0">
              <a:ln>
                <a:noFill/>
              </a:ln>
              <a:solidFill>
                <a:srgbClr val="0070C0"/>
              </a:solidFill>
              <a:effectLst/>
              <a:uLnTx/>
              <a:uFillTx/>
              <a:latin typeface="Arial" panose="020B0604020202020204" pitchFamily="34" charset="0"/>
              <a:ea typeface="+mn-ea"/>
              <a:cs typeface="Arial" panose="020B0604020202020204" pitchFamily="34" charset="0"/>
            </a:endParaRPr>
          </a:p>
        </p:txBody>
      </p:sp>
      <p:pic>
        <p:nvPicPr>
          <p:cNvPr id="65" name="Рисунок 64">
            <a:extLst>
              <a:ext uri="{FF2B5EF4-FFF2-40B4-BE49-F238E27FC236}">
                <a16:creationId xmlns:a16="http://schemas.microsoft.com/office/drawing/2014/main" id="{E25214AF-21DC-C6CA-5188-6B3BF0C0BECF}"/>
              </a:ext>
            </a:extLst>
          </p:cNvPr>
          <p:cNvPicPr>
            <a:picLocks noChangeAspect="1"/>
          </p:cNvPicPr>
          <p:nvPr/>
        </p:nvPicPr>
        <p:blipFill>
          <a:blip r:embed="rId6">
            <a:duotone>
              <a:schemeClr val="accent5">
                <a:shade val="45000"/>
                <a:satMod val="135000"/>
              </a:schemeClr>
              <a:prstClr val="white"/>
            </a:duotone>
          </a:blip>
          <a:stretch>
            <a:fillRect/>
          </a:stretch>
        </p:blipFill>
        <p:spPr>
          <a:xfrm>
            <a:off x="3012595" y="2558108"/>
            <a:ext cx="792000" cy="152000"/>
          </a:xfrm>
          <a:prstGeom prst="rect">
            <a:avLst/>
          </a:prstGeom>
        </p:spPr>
      </p:pic>
      <p:cxnSp>
        <p:nvCxnSpPr>
          <p:cNvPr id="66" name="Прямая соединительная линия 65">
            <a:extLst>
              <a:ext uri="{FF2B5EF4-FFF2-40B4-BE49-F238E27FC236}">
                <a16:creationId xmlns:a16="http://schemas.microsoft.com/office/drawing/2014/main" id="{23AB5C21-17C2-BD32-8D01-5790944298C3}"/>
              </a:ext>
            </a:extLst>
          </p:cNvPr>
          <p:cNvCxnSpPr/>
          <p:nvPr/>
        </p:nvCxnSpPr>
        <p:spPr>
          <a:xfrm>
            <a:off x="3840060" y="2624583"/>
            <a:ext cx="684000" cy="0"/>
          </a:xfrm>
          <a:prstGeom prst="line">
            <a:avLst/>
          </a:prstGeom>
          <a:ln w="3175">
            <a:solidFill>
              <a:schemeClr val="bg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5" name="Левая фигурная скобка 4"/>
          <p:cNvSpPr/>
          <p:nvPr/>
        </p:nvSpPr>
        <p:spPr>
          <a:xfrm>
            <a:off x="3938943" y="1693472"/>
            <a:ext cx="238174" cy="888536"/>
          </a:xfrm>
          <a:prstGeom prst="leftBrace">
            <a:avLst>
              <a:gd name="adj1" fmla="val 59830"/>
              <a:gd name="adj2" fmla="val 50000"/>
            </a:avLst>
          </a:prstGeom>
          <a:ln w="3175">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7" name="Прямая соединительная линия 66">
            <a:extLst>
              <a:ext uri="{FF2B5EF4-FFF2-40B4-BE49-F238E27FC236}">
                <a16:creationId xmlns:a16="http://schemas.microsoft.com/office/drawing/2014/main" id="{23AB5C21-17C2-BD32-8D01-5790944298C3}"/>
              </a:ext>
            </a:extLst>
          </p:cNvPr>
          <p:cNvCxnSpPr/>
          <p:nvPr/>
        </p:nvCxnSpPr>
        <p:spPr>
          <a:xfrm>
            <a:off x="4215217" y="1693472"/>
            <a:ext cx="288000" cy="0"/>
          </a:xfrm>
          <a:prstGeom prst="line">
            <a:avLst/>
          </a:prstGeom>
          <a:ln w="3175">
            <a:solidFill>
              <a:srgbClr val="FFFF00"/>
            </a:solidFill>
            <a:prstDash val="dash"/>
          </a:ln>
        </p:spPr>
        <p:style>
          <a:lnRef idx="1">
            <a:schemeClr val="accent1"/>
          </a:lnRef>
          <a:fillRef idx="0">
            <a:schemeClr val="accent1"/>
          </a:fillRef>
          <a:effectRef idx="0">
            <a:schemeClr val="accent1"/>
          </a:effectRef>
          <a:fontRef idx="minor">
            <a:schemeClr val="tx1"/>
          </a:fontRef>
        </p:style>
      </p:cxnSp>
      <p:sp>
        <p:nvSpPr>
          <p:cNvPr id="68" name="Прямоугольник 67">
            <a:extLst>
              <a:ext uri="{FF2B5EF4-FFF2-40B4-BE49-F238E27FC236}">
                <a16:creationId xmlns:a16="http://schemas.microsoft.com/office/drawing/2014/main" id="{BB805E13-5145-1A5E-C9DB-A809F0864350}"/>
              </a:ext>
            </a:extLst>
          </p:cNvPr>
          <p:cNvSpPr/>
          <p:nvPr/>
        </p:nvSpPr>
        <p:spPr>
          <a:xfrm>
            <a:off x="1741478" y="3092074"/>
            <a:ext cx="324000" cy="7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Прямоугольник 68">
            <a:extLst>
              <a:ext uri="{FF2B5EF4-FFF2-40B4-BE49-F238E27FC236}">
                <a16:creationId xmlns:a16="http://schemas.microsoft.com/office/drawing/2014/main" id="{BB805E13-5145-1A5E-C9DB-A809F0864350}"/>
              </a:ext>
            </a:extLst>
          </p:cNvPr>
          <p:cNvSpPr/>
          <p:nvPr/>
        </p:nvSpPr>
        <p:spPr>
          <a:xfrm>
            <a:off x="2312400" y="3016298"/>
            <a:ext cx="324000" cy="7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1731881" y="2871726"/>
            <a:ext cx="367408" cy="246221"/>
          </a:xfrm>
          <a:prstGeom prst="rect">
            <a:avLst/>
          </a:prstGeom>
          <a:noFill/>
        </p:spPr>
        <p:txBody>
          <a:bodyPr wrap="none" rtlCol="0">
            <a:spAutoFit/>
          </a:bodyPr>
          <a:lstStyle/>
          <a:p>
            <a:r>
              <a:rPr lang="ru-RU" sz="1000" dirty="0" smtClean="0">
                <a:solidFill>
                  <a:srgbClr val="00B050"/>
                </a:solidFill>
              </a:rPr>
              <a:t>7,4</a:t>
            </a:r>
            <a:endParaRPr lang="en-US" sz="1000" dirty="0">
              <a:solidFill>
                <a:srgbClr val="00B050"/>
              </a:solidFill>
            </a:endParaRPr>
          </a:p>
        </p:txBody>
      </p:sp>
      <p:sp>
        <p:nvSpPr>
          <p:cNvPr id="70" name="Прямоугольник 69">
            <a:extLst>
              <a:ext uri="{FF2B5EF4-FFF2-40B4-BE49-F238E27FC236}">
                <a16:creationId xmlns:a16="http://schemas.microsoft.com/office/drawing/2014/main" id="{BB805E13-5145-1A5E-C9DB-A809F0864350}"/>
              </a:ext>
            </a:extLst>
          </p:cNvPr>
          <p:cNvSpPr/>
          <p:nvPr/>
        </p:nvSpPr>
        <p:spPr>
          <a:xfrm>
            <a:off x="2907130" y="2951462"/>
            <a:ext cx="324000" cy="7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TextBox 70"/>
          <p:cNvSpPr txBox="1"/>
          <p:nvPr/>
        </p:nvSpPr>
        <p:spPr>
          <a:xfrm>
            <a:off x="2287527" y="2796291"/>
            <a:ext cx="367408" cy="246221"/>
          </a:xfrm>
          <a:prstGeom prst="rect">
            <a:avLst/>
          </a:prstGeom>
          <a:noFill/>
        </p:spPr>
        <p:txBody>
          <a:bodyPr wrap="none" rtlCol="0">
            <a:spAutoFit/>
          </a:bodyPr>
          <a:lstStyle/>
          <a:p>
            <a:r>
              <a:rPr lang="ru-RU" sz="1000" dirty="0" smtClean="0">
                <a:solidFill>
                  <a:srgbClr val="00B050"/>
                </a:solidFill>
              </a:rPr>
              <a:t>8,5</a:t>
            </a:r>
            <a:endParaRPr lang="en-US" sz="1000" dirty="0">
              <a:solidFill>
                <a:srgbClr val="00B050"/>
              </a:solidFill>
            </a:endParaRPr>
          </a:p>
        </p:txBody>
      </p:sp>
      <p:sp>
        <p:nvSpPr>
          <p:cNvPr id="72" name="TextBox 71"/>
          <p:cNvSpPr txBox="1"/>
          <p:nvPr/>
        </p:nvSpPr>
        <p:spPr>
          <a:xfrm>
            <a:off x="2875099" y="2732778"/>
            <a:ext cx="369012" cy="246221"/>
          </a:xfrm>
          <a:prstGeom prst="rect">
            <a:avLst/>
          </a:prstGeom>
          <a:noFill/>
        </p:spPr>
        <p:txBody>
          <a:bodyPr wrap="none" rtlCol="0">
            <a:spAutoFit/>
          </a:bodyPr>
          <a:lstStyle/>
          <a:p>
            <a:r>
              <a:rPr lang="ru-RU" sz="1000" dirty="0" smtClean="0">
                <a:solidFill>
                  <a:srgbClr val="00B050"/>
                </a:solidFill>
              </a:rPr>
              <a:t>9,8</a:t>
            </a:r>
            <a:endParaRPr lang="en-US" sz="1000" dirty="0">
              <a:solidFill>
                <a:srgbClr val="00B050"/>
              </a:solidFill>
            </a:endParaRPr>
          </a:p>
        </p:txBody>
      </p:sp>
    </p:spTree>
    <p:extLst>
      <p:ext uri="{BB962C8B-B14F-4D97-AF65-F5344CB8AC3E}">
        <p14:creationId xmlns:p14="http://schemas.microsoft.com/office/powerpoint/2010/main" val="20001948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Заголовок 14">
            <a:extLst>
              <a:ext uri="{FF2B5EF4-FFF2-40B4-BE49-F238E27FC236}">
                <a16:creationId xmlns:a16="http://schemas.microsoft.com/office/drawing/2014/main" id="{F98C1F7F-63B5-CD90-FACB-77EFB723448B}"/>
              </a:ext>
            </a:extLst>
          </p:cNvPr>
          <p:cNvSpPr>
            <a:spLocks noGrp="1"/>
          </p:cNvSpPr>
          <p:nvPr>
            <p:ph type="title"/>
          </p:nvPr>
        </p:nvSpPr>
        <p:spPr>
          <a:xfrm>
            <a:off x="549149" y="467206"/>
            <a:ext cx="10604626" cy="508000"/>
          </a:xfrm>
        </p:spPr>
        <p:txBody>
          <a:bodyPr/>
          <a:lstStyle/>
          <a:p>
            <a:r>
              <a:rPr lang="ru-RU" dirty="0" smtClean="0"/>
              <a:t>Аддитивные технологии в сегменте «машиностроение»</a:t>
            </a:r>
            <a:endParaRPr lang="ru-RU" dirty="0"/>
          </a:p>
        </p:txBody>
      </p:sp>
      <p:sp>
        <p:nvSpPr>
          <p:cNvPr id="2" name="Прямоугольник 1"/>
          <p:cNvSpPr/>
          <p:nvPr/>
        </p:nvSpPr>
        <p:spPr>
          <a:xfrm>
            <a:off x="547912" y="6411483"/>
            <a:ext cx="3118161" cy="230832"/>
          </a:xfrm>
          <a:prstGeom prst="rect">
            <a:avLst/>
          </a:prstGeom>
        </p:spPr>
        <p:txBody>
          <a:bodyPr wrap="none">
            <a:spAutoFit/>
          </a:bodyPr>
          <a:lstStyle/>
          <a:p>
            <a:r>
              <a:rPr lang="ru-RU" sz="900" dirty="0" smtClean="0">
                <a:solidFill>
                  <a:schemeClr val="bg1"/>
                </a:solidFill>
              </a:rPr>
              <a:t>Источники: Минпромторг, ИГ </a:t>
            </a:r>
            <a:r>
              <a:rPr lang="ru-RU" sz="900" dirty="0">
                <a:solidFill>
                  <a:schemeClr val="bg1"/>
                </a:solidFill>
              </a:rPr>
              <a:t>«Инфомайн</a:t>
            </a:r>
            <a:r>
              <a:rPr lang="ru-RU" sz="900" dirty="0" smtClean="0">
                <a:solidFill>
                  <a:schemeClr val="bg1"/>
                </a:solidFill>
              </a:rPr>
              <a:t>», оценки АРАТ</a:t>
            </a:r>
            <a:endParaRPr lang="ru-RU" sz="900" dirty="0">
              <a:solidFill>
                <a:schemeClr val="bg1"/>
              </a:solidFill>
            </a:endParaRPr>
          </a:p>
        </p:txBody>
      </p:sp>
      <p:sp>
        <p:nvSpPr>
          <p:cNvPr id="34"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57893" y="1026517"/>
            <a:ext cx="4246863" cy="284953"/>
          </a:xfrm>
        </p:spPr>
        <p:txBody>
          <a:bodyPr/>
          <a:lstStyle/>
          <a:p>
            <a:r>
              <a:rPr lang="ru-RU" sz="1800" dirty="0" smtClean="0"/>
              <a:t>Российский рынок АТ</a:t>
            </a:r>
            <a:endParaRPr lang="ru-RU" sz="1800" dirty="0"/>
          </a:p>
        </p:txBody>
      </p:sp>
      <p:sp>
        <p:nvSpPr>
          <p:cNvPr id="27"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877350" y="1026517"/>
            <a:ext cx="5647900" cy="284953"/>
          </a:xfrm>
        </p:spPr>
        <p:txBody>
          <a:bodyPr/>
          <a:lstStyle/>
          <a:p>
            <a:r>
              <a:rPr lang="ru-RU" sz="1800" dirty="0" smtClean="0"/>
              <a:t>Примеры – АТ в сегменте «машиностроение»</a:t>
            </a:r>
            <a:endParaRPr lang="ru-RU" sz="1800" dirty="0"/>
          </a:p>
        </p:txBody>
      </p:sp>
      <p:sp>
        <p:nvSpPr>
          <p:cNvPr id="28" name="TextBox 27">
            <a:extLst>
              <a:ext uri="{FF2B5EF4-FFF2-40B4-BE49-F238E27FC236}">
                <a16:creationId xmlns:a16="http://schemas.microsoft.com/office/drawing/2014/main" id="{03A5E729-8005-3349-8CE4-EB27A571BC5B}"/>
              </a:ext>
            </a:extLst>
          </p:cNvPr>
          <p:cNvSpPr txBox="1"/>
          <p:nvPr/>
        </p:nvSpPr>
        <p:spPr>
          <a:xfrm>
            <a:off x="5810252" y="1402728"/>
            <a:ext cx="4038598" cy="1384995"/>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400" dirty="0" smtClean="0">
                <a:solidFill>
                  <a:schemeClr val="accent2"/>
                </a:solidFill>
                <a:cs typeface="Arial" panose="020B0604020202020204" pitchFamily="34" charset="0"/>
              </a:rPr>
              <a:t>3</a:t>
            </a:r>
            <a:r>
              <a:rPr lang="en-US" sz="1400" dirty="0" smtClean="0">
                <a:solidFill>
                  <a:schemeClr val="accent2"/>
                </a:solidFill>
                <a:cs typeface="Arial" panose="020B0604020202020204" pitchFamily="34" charset="0"/>
              </a:rPr>
              <a:t>D-</a:t>
            </a:r>
            <a:r>
              <a:rPr lang="ru-RU" sz="1400" dirty="0">
                <a:solidFill>
                  <a:schemeClr val="accent2"/>
                </a:solidFill>
                <a:cs typeface="Arial" panose="020B0604020202020204" pitchFamily="34" charset="0"/>
              </a:rPr>
              <a:t>печать монолитной </a:t>
            </a:r>
            <a:r>
              <a:rPr lang="ru-RU" sz="1400" dirty="0" smtClean="0">
                <a:solidFill>
                  <a:schemeClr val="accent2"/>
                </a:solidFill>
                <a:cs typeface="Arial" panose="020B0604020202020204" pitchFamily="34" charset="0"/>
              </a:rPr>
              <a:t>горелки. </a:t>
            </a:r>
            <a:r>
              <a:rPr lang="ru-RU" sz="1400" dirty="0" smtClean="0">
                <a:solidFill>
                  <a:schemeClr val="bg1"/>
                </a:solidFill>
              </a:rPr>
              <a:t>Применение аддитивных технологий позволило сократить количество деталей устройства в 20 раз. Время производства снизилось </a:t>
            </a:r>
            <a:r>
              <a:rPr lang="ru-RU" sz="1400" dirty="0">
                <a:solidFill>
                  <a:schemeClr val="bg1"/>
                </a:solidFill>
              </a:rPr>
              <a:t>на 75</a:t>
            </a:r>
            <a:r>
              <a:rPr lang="ru-RU" sz="1400" dirty="0" smtClean="0">
                <a:solidFill>
                  <a:schemeClr val="bg1"/>
                </a:solidFill>
              </a:rPr>
              <a:t>%. Уменьшение объёма </a:t>
            </a:r>
            <a:r>
              <a:rPr lang="ru-RU" sz="1400" dirty="0">
                <a:solidFill>
                  <a:schemeClr val="bg1"/>
                </a:solidFill>
              </a:rPr>
              <a:t>материала на 50</a:t>
            </a:r>
            <a:r>
              <a:rPr lang="ru-RU" sz="1400" dirty="0" smtClean="0">
                <a:solidFill>
                  <a:schemeClr val="bg1"/>
                </a:solidFill>
              </a:rPr>
              <a:t>%. Экономичность горелки возросла на 60%.</a:t>
            </a:r>
            <a:r>
              <a:rPr lang="ru-RU" sz="1400" dirty="0" smtClean="0">
                <a:solidFill>
                  <a:schemeClr val="bg1"/>
                </a:solidFill>
                <a:cs typeface="Arial" panose="020B0604020202020204" pitchFamily="34" charset="0"/>
              </a:rPr>
              <a:t> </a:t>
            </a:r>
            <a:endParaRPr lang="ru-RU" sz="1400" dirty="0">
              <a:solidFill>
                <a:schemeClr val="bg1"/>
              </a:solidFill>
              <a:cs typeface="Arial" panose="020B0604020202020204" pitchFamily="34" charset="0"/>
            </a:endParaRPr>
          </a:p>
        </p:txBody>
      </p:sp>
      <p:graphicFrame>
        <p:nvGraphicFramePr>
          <p:cNvPr id="38" name="Диаграмма 37">
            <a:extLst>
              <a:ext uri="{FF2B5EF4-FFF2-40B4-BE49-F238E27FC236}">
                <a16:creationId xmlns:a16="http://schemas.microsoft.com/office/drawing/2014/main" id="{0D26DA31-13FA-899D-CD7A-CB54A15FFB4E}"/>
              </a:ext>
            </a:extLst>
          </p:cNvPr>
          <p:cNvGraphicFramePr/>
          <p:nvPr>
            <p:extLst>
              <p:ext uri="{D42A27DB-BD31-4B8C-83A1-F6EECF244321}">
                <p14:modId xmlns:p14="http://schemas.microsoft.com/office/powerpoint/2010/main" val="1276424148"/>
              </p:ext>
            </p:extLst>
          </p:nvPr>
        </p:nvGraphicFramePr>
        <p:xfrm>
          <a:off x="208758" y="1642577"/>
          <a:ext cx="4462996" cy="1994977"/>
        </p:xfrm>
        <a:graphic>
          <a:graphicData uri="http://schemas.openxmlformats.org/drawingml/2006/chart">
            <c:chart xmlns:c="http://schemas.openxmlformats.org/drawingml/2006/chart" xmlns:r="http://schemas.openxmlformats.org/officeDocument/2006/relationships" r:id="rId2"/>
          </a:graphicData>
        </a:graphic>
      </p:graphicFrame>
      <p:sp>
        <p:nvSpPr>
          <p:cNvPr id="40" name="Текст 19">
            <a:extLst>
              <a:ext uri="{FF2B5EF4-FFF2-40B4-BE49-F238E27FC236}">
                <a16:creationId xmlns:a16="http://schemas.microsoft.com/office/drawing/2014/main" id="{BEC1F4CA-74ED-C7CE-1A56-73C31D2605C3}"/>
              </a:ext>
            </a:extLst>
          </p:cNvPr>
          <p:cNvSpPr>
            <a:spLocks noGrp="1"/>
          </p:cNvSpPr>
          <p:nvPr>
            <p:ph type="body" sz="quarter" idx="15"/>
          </p:nvPr>
        </p:nvSpPr>
        <p:spPr>
          <a:xfrm>
            <a:off x="557893" y="3687534"/>
            <a:ext cx="4246863" cy="284953"/>
          </a:xfrm>
        </p:spPr>
        <p:txBody>
          <a:bodyPr/>
          <a:lstStyle/>
          <a:p>
            <a:r>
              <a:rPr lang="ru-RU" sz="1800" dirty="0" smtClean="0"/>
              <a:t>Комментарии</a:t>
            </a:r>
            <a:endParaRPr lang="ru-RU" sz="1800" dirty="0"/>
          </a:p>
        </p:txBody>
      </p:sp>
      <p:sp>
        <p:nvSpPr>
          <p:cNvPr id="46" name="TextBox 45"/>
          <p:cNvSpPr txBox="1"/>
          <p:nvPr/>
        </p:nvSpPr>
        <p:spPr>
          <a:xfrm>
            <a:off x="1120336" y="2305337"/>
            <a:ext cx="963725" cy="553998"/>
          </a:xfrm>
          <a:prstGeom prst="rect">
            <a:avLst/>
          </a:prstGeom>
          <a:noFill/>
        </p:spPr>
        <p:txBody>
          <a:bodyPr wrap="none" rtlCol="0">
            <a:spAutoFit/>
          </a:bodyPr>
          <a:lstStyle/>
          <a:p>
            <a:pPr algn="ctr"/>
            <a:r>
              <a:rPr lang="ru-RU" b="1" dirty="0" smtClean="0">
                <a:solidFill>
                  <a:schemeClr val="bg1"/>
                </a:solidFill>
              </a:rPr>
              <a:t>7,4</a:t>
            </a:r>
          </a:p>
          <a:p>
            <a:pPr algn="ctr"/>
            <a:r>
              <a:rPr lang="ru-RU" sz="1200" dirty="0" smtClean="0">
                <a:solidFill>
                  <a:schemeClr val="bg1"/>
                </a:solidFill>
              </a:rPr>
              <a:t>Млрд. руб.</a:t>
            </a:r>
            <a:endParaRPr lang="en-US" sz="1200" dirty="0">
              <a:solidFill>
                <a:schemeClr val="bg1"/>
              </a:solidFill>
            </a:endParaRPr>
          </a:p>
        </p:txBody>
      </p:sp>
      <p:sp>
        <p:nvSpPr>
          <p:cNvPr id="10" name="Прямоугольник 9"/>
          <p:cNvSpPr/>
          <p:nvPr/>
        </p:nvSpPr>
        <p:spPr>
          <a:xfrm>
            <a:off x="576943" y="1341937"/>
            <a:ext cx="716863" cy="246221"/>
          </a:xfrm>
          <a:prstGeom prst="rect">
            <a:avLst/>
          </a:prstGeom>
        </p:spPr>
        <p:txBody>
          <a:bodyPr wrap="none">
            <a:spAutoFit/>
          </a:bodyPr>
          <a:lstStyle/>
          <a:p>
            <a:r>
              <a:rPr lang="ru-RU" sz="1000" dirty="0" smtClean="0">
                <a:solidFill>
                  <a:schemeClr val="bg1"/>
                </a:solidFill>
              </a:rPr>
              <a:t>2022 год</a:t>
            </a:r>
            <a:endParaRPr lang="ru-RU" sz="1000" dirty="0">
              <a:solidFill>
                <a:schemeClr val="bg1"/>
              </a:solidFill>
            </a:endParaRPr>
          </a:p>
        </p:txBody>
      </p:sp>
      <p:sp>
        <p:nvSpPr>
          <p:cNvPr id="48" name="TextBox 47">
            <a:extLst>
              <a:ext uri="{FF2B5EF4-FFF2-40B4-BE49-F238E27FC236}">
                <a16:creationId xmlns:a16="http://schemas.microsoft.com/office/drawing/2014/main" id="{03A5E729-8005-3349-8CE4-EB27A571BC5B}"/>
              </a:ext>
            </a:extLst>
          </p:cNvPr>
          <p:cNvSpPr txBox="1"/>
          <p:nvPr/>
        </p:nvSpPr>
        <p:spPr>
          <a:xfrm>
            <a:off x="547911" y="4016210"/>
            <a:ext cx="5100413" cy="1054135"/>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250" dirty="0" smtClean="0">
                <a:solidFill>
                  <a:schemeClr val="bg1"/>
                </a:solidFill>
                <a:cs typeface="Arial" panose="020B0604020202020204" pitchFamily="34" charset="0"/>
              </a:rPr>
              <a:t>По оценкам Минпромторга на сегмент «Машиностроение» приходится около </a:t>
            </a:r>
            <a:r>
              <a:rPr lang="ru-RU" sz="1250" b="1" dirty="0" smtClean="0">
                <a:solidFill>
                  <a:schemeClr val="accent2"/>
                </a:solidFill>
                <a:cs typeface="Arial" panose="020B0604020202020204" pitchFamily="34" charset="0"/>
              </a:rPr>
              <a:t>25%</a:t>
            </a:r>
            <a:r>
              <a:rPr lang="ru-RU" sz="1250" dirty="0" smtClean="0">
                <a:solidFill>
                  <a:schemeClr val="bg1"/>
                </a:solidFill>
                <a:cs typeface="Arial" panose="020B0604020202020204" pitchFamily="34" charset="0"/>
              </a:rPr>
              <a:t> всего рынка аддитивных технологий в России. Многие предприятия машиностроения уже применяют АТ при изготовлении деталей и комплектующих, а также осуществляют ремонт и восстановление изношенных компонентов.</a:t>
            </a:r>
            <a:endParaRPr lang="ru-RU" sz="1250" dirty="0">
              <a:solidFill>
                <a:srgbClr val="00B050"/>
              </a:solidFill>
              <a:cs typeface="Arial" panose="020B0604020202020204" pitchFamily="34" charset="0"/>
            </a:endParaRPr>
          </a:p>
        </p:txBody>
      </p:sp>
      <p:sp>
        <p:nvSpPr>
          <p:cNvPr id="50" name="TextBox 49">
            <a:extLst>
              <a:ext uri="{FF2B5EF4-FFF2-40B4-BE49-F238E27FC236}">
                <a16:creationId xmlns:a16="http://schemas.microsoft.com/office/drawing/2014/main" id="{03A5E729-8005-3349-8CE4-EB27A571BC5B}"/>
              </a:ext>
            </a:extLst>
          </p:cNvPr>
          <p:cNvSpPr txBox="1"/>
          <p:nvPr/>
        </p:nvSpPr>
        <p:spPr>
          <a:xfrm>
            <a:off x="5810251" y="2912601"/>
            <a:ext cx="3887625" cy="2246769"/>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400" dirty="0">
                <a:solidFill>
                  <a:schemeClr val="accent2"/>
                </a:solidFill>
                <a:cs typeface="Arial" panose="020B0604020202020204" pitchFamily="34" charset="0"/>
              </a:rPr>
              <a:t>3D-печать деталей горячего тракта газовой </a:t>
            </a:r>
            <a:r>
              <a:rPr lang="ru-RU" sz="1400" dirty="0" smtClean="0">
                <a:solidFill>
                  <a:schemeClr val="accent2"/>
                </a:solidFill>
                <a:cs typeface="Arial" panose="020B0604020202020204" pitchFamily="34" charset="0"/>
              </a:rPr>
              <a:t>турбины. </a:t>
            </a:r>
            <a:r>
              <a:rPr lang="ru-RU" sz="1400" dirty="0">
                <a:solidFill>
                  <a:schemeClr val="bg1"/>
                </a:solidFill>
                <a:cs typeface="Arial" panose="020B0604020202020204" pitchFamily="34" charset="0"/>
              </a:rPr>
              <a:t>В процессе отработки производства деталей горячего тракта газовой турбины ГТЭ-170 успешно применены аддитивные технологии и отечественный жаропрочный материал с максимальной рабочей температурой порядка 950°С: изготовлены завихрители камеры сгорания, проведена термическая и механическая обработка изделий.</a:t>
            </a:r>
          </a:p>
        </p:txBody>
      </p:sp>
      <p:sp>
        <p:nvSpPr>
          <p:cNvPr id="51" name="TextBox 50">
            <a:extLst>
              <a:ext uri="{FF2B5EF4-FFF2-40B4-BE49-F238E27FC236}">
                <a16:creationId xmlns:a16="http://schemas.microsoft.com/office/drawing/2014/main" id="{03A5E729-8005-3349-8CE4-EB27A571BC5B}"/>
              </a:ext>
            </a:extLst>
          </p:cNvPr>
          <p:cNvSpPr txBox="1"/>
          <p:nvPr/>
        </p:nvSpPr>
        <p:spPr>
          <a:xfrm>
            <a:off x="5810251" y="5289643"/>
            <a:ext cx="3749385" cy="954107"/>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400" dirty="0" smtClean="0">
                <a:solidFill>
                  <a:schemeClr val="accent2"/>
                </a:solidFill>
                <a:cs typeface="Arial" panose="020B0604020202020204" pitchFamily="34" charset="0"/>
              </a:rPr>
              <a:t>Реновация и модернизация технологического оборудования пищевых производств. </a:t>
            </a:r>
            <a:r>
              <a:rPr lang="ru-RU" sz="1400" dirty="0" smtClean="0">
                <a:solidFill>
                  <a:schemeClr val="bg1"/>
                </a:solidFill>
                <a:cs typeface="Arial" panose="020B0604020202020204" pitchFamily="34" charset="0"/>
              </a:rPr>
              <a:t>Изготовление новых деталей по технологии </a:t>
            </a:r>
            <a:r>
              <a:rPr lang="en-US" sz="1400" dirty="0" smtClean="0">
                <a:solidFill>
                  <a:schemeClr val="bg1"/>
                </a:solidFill>
                <a:cs typeface="Arial" panose="020B0604020202020204" pitchFamily="34" charset="0"/>
              </a:rPr>
              <a:t>SLM.</a:t>
            </a:r>
            <a:endParaRPr lang="ru-RU" sz="1400" dirty="0">
              <a:solidFill>
                <a:srgbClr val="00B050"/>
              </a:solidFill>
              <a:cs typeface="Arial" panose="020B0604020202020204" pitchFamily="34" charset="0"/>
            </a:endParaRPr>
          </a:p>
        </p:txBody>
      </p:sp>
      <p:sp>
        <p:nvSpPr>
          <p:cNvPr id="49" name="TextBox 48">
            <a:extLst>
              <a:ext uri="{FF2B5EF4-FFF2-40B4-BE49-F238E27FC236}">
                <a16:creationId xmlns:a16="http://schemas.microsoft.com/office/drawing/2014/main" id="{03A5E729-8005-3349-8CE4-EB27A571BC5B}"/>
              </a:ext>
            </a:extLst>
          </p:cNvPr>
          <p:cNvSpPr txBox="1"/>
          <p:nvPr/>
        </p:nvSpPr>
        <p:spPr>
          <a:xfrm>
            <a:off x="576943" y="5091255"/>
            <a:ext cx="4766582" cy="1246495"/>
          </a:xfrm>
          <a:prstGeom prst="rect">
            <a:avLst/>
          </a:prstGeom>
          <a:noFill/>
        </p:spPr>
        <p:txBody>
          <a:bodyPr wrap="square" rtlCol="0">
            <a:spAutoFit/>
          </a:bodyPr>
          <a:lstStyle/>
          <a:p>
            <a:pPr marL="180975" lvl="0" indent="-104775">
              <a:spcBef>
                <a:spcPts val="600"/>
              </a:spcBef>
              <a:spcAft>
                <a:spcPts val="300"/>
              </a:spcAft>
              <a:buFont typeface="Wingdings" panose="05000000000000000000" pitchFamily="2" charset="2"/>
              <a:buChar char="§"/>
              <a:defRPr/>
            </a:pPr>
            <a:r>
              <a:rPr lang="ru-RU" sz="1250" dirty="0" smtClean="0">
                <a:solidFill>
                  <a:schemeClr val="bg1"/>
                </a:solidFill>
                <a:cs typeface="Arial" panose="020B0604020202020204" pitchFamily="34" charset="0"/>
              </a:rPr>
              <a:t>Основные преимущества АТ – это возможность создания деталей сложной формы, </a:t>
            </a:r>
            <a:r>
              <a:rPr lang="ru-RU" sz="1250" dirty="0" smtClean="0">
                <a:solidFill>
                  <a:schemeClr val="accent2"/>
                </a:solidFill>
                <a:cs typeface="Arial" panose="020B0604020202020204" pitchFamily="34" charset="0"/>
              </a:rPr>
              <a:t>снижения </a:t>
            </a:r>
            <a:r>
              <a:rPr lang="ru-RU" sz="1250" dirty="0">
                <a:solidFill>
                  <a:schemeClr val="accent2"/>
                </a:solidFill>
                <a:cs typeface="Arial" panose="020B0604020202020204" pitchFamily="34" charset="0"/>
              </a:rPr>
              <a:t>массы </a:t>
            </a:r>
            <a:r>
              <a:rPr lang="ru-RU" sz="1250" dirty="0">
                <a:solidFill>
                  <a:schemeClr val="bg1"/>
                </a:solidFill>
                <a:cs typeface="Arial" panose="020B0604020202020204" pitchFamily="34" charset="0"/>
              </a:rPr>
              <a:t>изделия за счет повышения его конструктивной </a:t>
            </a:r>
            <a:r>
              <a:rPr lang="ru-RU" sz="1250" dirty="0" smtClean="0">
                <a:solidFill>
                  <a:schemeClr val="bg1"/>
                </a:solidFill>
                <a:cs typeface="Arial" panose="020B0604020202020204" pitchFamily="34" charset="0"/>
              </a:rPr>
              <a:t>сложности.</a:t>
            </a:r>
            <a:r>
              <a:rPr lang="en-US" sz="1250" dirty="0" smtClean="0">
                <a:solidFill>
                  <a:schemeClr val="bg1"/>
                </a:solidFill>
                <a:cs typeface="Arial" panose="020B0604020202020204" pitchFamily="34" charset="0"/>
              </a:rPr>
              <a:t> </a:t>
            </a:r>
            <a:r>
              <a:rPr lang="ru-RU" sz="1250" dirty="0" smtClean="0">
                <a:solidFill>
                  <a:schemeClr val="accent2"/>
                </a:solidFill>
                <a:cs typeface="Arial" panose="020B0604020202020204" pitchFamily="34" charset="0"/>
              </a:rPr>
              <a:t>Сокращается время разработки</a:t>
            </a:r>
            <a:r>
              <a:rPr lang="ru-RU" sz="1250" dirty="0" smtClean="0">
                <a:solidFill>
                  <a:schemeClr val="bg1"/>
                </a:solidFill>
                <a:cs typeface="Arial" panose="020B0604020202020204" pitchFamily="34" charset="0"/>
              </a:rPr>
              <a:t> деталей, снижается общее количество затрачиваемых ресурсов. Многие </a:t>
            </a:r>
            <a:r>
              <a:rPr lang="ru-RU" sz="1250" dirty="0" smtClean="0">
                <a:solidFill>
                  <a:schemeClr val="accent2"/>
                </a:solidFill>
                <a:cs typeface="Arial" panose="020B0604020202020204" pitchFamily="34" charset="0"/>
              </a:rPr>
              <a:t>элементы можно сделать едиными и уменьшить количество соединений.</a:t>
            </a:r>
            <a:endParaRPr lang="ru-RU" sz="1250" dirty="0">
              <a:solidFill>
                <a:srgbClr val="00B050"/>
              </a:solidFill>
              <a:cs typeface="Arial" panose="020B0604020202020204" pitchFamily="34" charset="0"/>
            </a:endParaRPr>
          </a:p>
        </p:txBody>
      </p:sp>
      <p:pic>
        <p:nvPicPr>
          <p:cNvPr id="6" name="Рисунок 5"/>
          <p:cNvPicPr>
            <a:picLocks noChangeAspect="1"/>
          </p:cNvPicPr>
          <p:nvPr/>
        </p:nvPicPr>
        <p:blipFill>
          <a:blip r:embed="rId3"/>
          <a:stretch>
            <a:fillRect/>
          </a:stretch>
        </p:blipFill>
        <p:spPr>
          <a:xfrm>
            <a:off x="10002675" y="1625614"/>
            <a:ext cx="1660674" cy="978109"/>
          </a:xfrm>
          <a:prstGeom prst="rect">
            <a:avLst/>
          </a:prstGeom>
        </p:spPr>
      </p:pic>
      <p:pic>
        <p:nvPicPr>
          <p:cNvPr id="11" name="Рисунок 10"/>
          <p:cNvPicPr>
            <a:picLocks noChangeAspect="1"/>
          </p:cNvPicPr>
          <p:nvPr/>
        </p:nvPicPr>
        <p:blipFill>
          <a:blip r:embed="rId4"/>
          <a:stretch>
            <a:fillRect/>
          </a:stretch>
        </p:blipFill>
        <p:spPr>
          <a:xfrm>
            <a:off x="10002675" y="3314700"/>
            <a:ext cx="1660674" cy="1131023"/>
          </a:xfrm>
          <a:prstGeom prst="rect">
            <a:avLst/>
          </a:prstGeom>
        </p:spPr>
      </p:pic>
      <p:pic>
        <p:nvPicPr>
          <p:cNvPr id="12" name="Рисунок 11"/>
          <p:cNvPicPr>
            <a:picLocks noChangeAspect="1"/>
          </p:cNvPicPr>
          <p:nvPr/>
        </p:nvPicPr>
        <p:blipFill>
          <a:blip r:embed="rId5"/>
          <a:stretch>
            <a:fillRect/>
          </a:stretch>
        </p:blipFill>
        <p:spPr>
          <a:xfrm>
            <a:off x="10002675" y="5127495"/>
            <a:ext cx="1255873" cy="1360274"/>
          </a:xfrm>
          <a:prstGeom prst="rect">
            <a:avLst/>
          </a:prstGeom>
        </p:spPr>
      </p:pic>
    </p:spTree>
    <p:extLst>
      <p:ext uri="{BB962C8B-B14F-4D97-AF65-F5344CB8AC3E}">
        <p14:creationId xmlns:p14="http://schemas.microsoft.com/office/powerpoint/2010/main" val="63701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a:extLst>
              <a:ext uri="{FF2B5EF4-FFF2-40B4-BE49-F238E27FC236}">
                <a16:creationId xmlns:a16="http://schemas.microsoft.com/office/drawing/2014/main" id="{54AFF234-274E-4D85-6356-BF6A248E34D6}"/>
              </a:ext>
            </a:extLst>
          </p:cNvPr>
          <p:cNvSpPr>
            <a:spLocks noGrp="1"/>
          </p:cNvSpPr>
          <p:nvPr>
            <p:ph type="title"/>
          </p:nvPr>
        </p:nvSpPr>
        <p:spPr>
          <a:xfrm>
            <a:off x="484375" y="453004"/>
            <a:ext cx="6606381" cy="508000"/>
          </a:xfrm>
        </p:spPr>
        <p:txBody>
          <a:bodyPr/>
          <a:lstStyle/>
          <a:p>
            <a:r>
              <a:rPr lang="ru-RU" dirty="0" smtClean="0"/>
              <a:t>Отсканируйте пожалуйста </a:t>
            </a:r>
            <a:r>
              <a:rPr lang="en-US" dirty="0" smtClean="0"/>
              <a:t>QR</a:t>
            </a:r>
            <a:r>
              <a:rPr lang="ru-RU" dirty="0" smtClean="0"/>
              <a:t>-код</a:t>
            </a:r>
            <a:endParaRPr lang="ru-RU" dirty="0"/>
          </a:p>
        </p:txBody>
      </p:sp>
      <p:sp>
        <p:nvSpPr>
          <p:cNvPr id="73" name="Текст 72">
            <a:extLst>
              <a:ext uri="{FF2B5EF4-FFF2-40B4-BE49-F238E27FC236}">
                <a16:creationId xmlns:a16="http://schemas.microsoft.com/office/drawing/2014/main" id="{03823CE3-1772-A7E1-0AA5-320BC1331BD2}"/>
              </a:ext>
            </a:extLst>
          </p:cNvPr>
          <p:cNvSpPr>
            <a:spLocks noGrp="1"/>
          </p:cNvSpPr>
          <p:nvPr>
            <p:ph type="body" sz="quarter" idx="12"/>
          </p:nvPr>
        </p:nvSpPr>
        <p:spPr>
          <a:xfrm>
            <a:off x="5812275" y="1180108"/>
            <a:ext cx="5010896" cy="460486"/>
          </a:xfrm>
        </p:spPr>
        <p:txBody>
          <a:bodyPr anchor="ctr"/>
          <a:lstStyle/>
          <a:p>
            <a:r>
              <a:rPr lang="ru-RU" sz="2800" dirty="0" smtClean="0"/>
              <a:t>Вопросы слушателям</a:t>
            </a:r>
            <a:endParaRPr lang="ru-RU" sz="2800" dirty="0"/>
          </a:p>
        </p:txBody>
      </p:sp>
      <p:sp>
        <p:nvSpPr>
          <p:cNvPr id="7" name="Прямоугольник 6"/>
          <p:cNvSpPr/>
          <p:nvPr/>
        </p:nvSpPr>
        <p:spPr>
          <a:xfrm>
            <a:off x="5874325" y="1859698"/>
            <a:ext cx="6096000" cy="3693319"/>
          </a:xfrm>
          <a:prstGeom prst="rect">
            <a:avLst/>
          </a:prstGeom>
        </p:spPr>
        <p:txBody>
          <a:bodyPr wrap="square">
            <a:spAutoFit/>
          </a:bodyPr>
          <a:lstStyle/>
          <a:p>
            <a:r>
              <a:rPr lang="ru-RU" sz="1600" b="1" dirty="0">
                <a:solidFill>
                  <a:schemeClr val="bg1"/>
                </a:solidFill>
              </a:rPr>
              <a:t>1.  Развиваете ли вы у себя аддитивные </a:t>
            </a:r>
            <a:r>
              <a:rPr lang="ru-RU" sz="1600" b="1" dirty="0" smtClean="0">
                <a:solidFill>
                  <a:schemeClr val="bg1"/>
                </a:solidFill>
              </a:rPr>
              <a:t>технологии?</a:t>
            </a:r>
            <a:r>
              <a:rPr lang="ru-RU" dirty="0">
                <a:solidFill>
                  <a:schemeClr val="bg1"/>
                </a:solidFill>
              </a:rPr>
              <a:t/>
            </a:r>
            <a:br>
              <a:rPr lang="ru-RU" dirty="0">
                <a:solidFill>
                  <a:schemeClr val="bg1"/>
                </a:solidFill>
              </a:rPr>
            </a:br>
            <a:endParaRPr lang="ru-RU" dirty="0" smtClean="0">
              <a:solidFill>
                <a:schemeClr val="bg1"/>
              </a:solidFill>
            </a:endParaRPr>
          </a:p>
          <a:p>
            <a:r>
              <a:rPr lang="ru-RU" sz="1600" b="1" dirty="0" smtClean="0">
                <a:solidFill>
                  <a:schemeClr val="bg1"/>
                </a:solidFill>
              </a:rPr>
              <a:t>2</a:t>
            </a:r>
            <a:r>
              <a:rPr lang="ru-RU" sz="1600" b="1" dirty="0">
                <a:solidFill>
                  <a:schemeClr val="bg1"/>
                </a:solidFill>
              </a:rPr>
              <a:t>.  </a:t>
            </a:r>
            <a:r>
              <a:rPr lang="ru-RU" sz="1600" b="1" dirty="0" smtClean="0">
                <a:solidFill>
                  <a:schemeClr val="bg1"/>
                </a:solidFill>
              </a:rPr>
              <a:t>Какие материалы вы используете при </a:t>
            </a:r>
            <a:r>
              <a:rPr lang="en-US" sz="1600" b="1" dirty="0" smtClean="0">
                <a:solidFill>
                  <a:schemeClr val="bg1"/>
                </a:solidFill>
              </a:rPr>
              <a:t>3D-</a:t>
            </a:r>
            <a:r>
              <a:rPr lang="ru-RU" sz="1600" b="1" dirty="0" smtClean="0">
                <a:solidFill>
                  <a:schemeClr val="bg1"/>
                </a:solidFill>
              </a:rPr>
              <a:t>печати изделий?</a:t>
            </a:r>
          </a:p>
          <a:p>
            <a:pPr marL="742950" lvl="2" indent="-285750">
              <a:buFont typeface="Courier New" panose="02070309020205020404" pitchFamily="49" charset="0"/>
              <a:buChar char="o"/>
            </a:pPr>
            <a:r>
              <a:rPr lang="ru-RU" sz="1400" dirty="0" smtClean="0">
                <a:solidFill>
                  <a:schemeClr val="bg1"/>
                </a:solidFill>
              </a:rPr>
              <a:t>Металлы</a:t>
            </a:r>
            <a:endParaRPr lang="en-US" sz="1400" dirty="0">
              <a:solidFill>
                <a:schemeClr val="bg1"/>
              </a:solidFill>
            </a:endParaRPr>
          </a:p>
          <a:p>
            <a:pPr marL="742950" lvl="2" indent="-285750">
              <a:buFont typeface="Courier New" panose="02070309020205020404" pitchFamily="49" charset="0"/>
              <a:buChar char="o"/>
            </a:pPr>
            <a:r>
              <a:rPr lang="ru-RU" sz="1400" dirty="0" smtClean="0">
                <a:solidFill>
                  <a:schemeClr val="bg1"/>
                </a:solidFill>
              </a:rPr>
              <a:t>Пластики</a:t>
            </a:r>
          </a:p>
          <a:p>
            <a:pPr marL="742950" lvl="2" indent="-285750">
              <a:buFont typeface="Courier New" panose="02070309020205020404" pitchFamily="49" charset="0"/>
              <a:buChar char="o"/>
            </a:pPr>
            <a:r>
              <a:rPr lang="ru-RU" sz="1400" dirty="0" smtClean="0">
                <a:solidFill>
                  <a:schemeClr val="bg1"/>
                </a:solidFill>
              </a:rPr>
              <a:t>Фотополимеры</a:t>
            </a:r>
          </a:p>
          <a:p>
            <a:pPr marL="742950" lvl="2" indent="-285750">
              <a:buFont typeface="Courier New" panose="02070309020205020404" pitchFamily="49" charset="0"/>
              <a:buChar char="o"/>
            </a:pPr>
            <a:r>
              <a:rPr lang="ru-RU" sz="1400" dirty="0" smtClean="0">
                <a:solidFill>
                  <a:schemeClr val="bg1"/>
                </a:solidFill>
              </a:rPr>
              <a:t>Прочие</a:t>
            </a:r>
          </a:p>
          <a:p>
            <a:r>
              <a:rPr lang="ru-RU" dirty="0">
                <a:solidFill>
                  <a:schemeClr val="bg1"/>
                </a:solidFill>
              </a:rPr>
              <a:t/>
            </a:r>
            <a:br>
              <a:rPr lang="ru-RU" dirty="0">
                <a:solidFill>
                  <a:schemeClr val="bg1"/>
                </a:solidFill>
              </a:rPr>
            </a:br>
            <a:r>
              <a:rPr lang="ru-RU" sz="1600" b="1" dirty="0">
                <a:solidFill>
                  <a:schemeClr val="bg1"/>
                </a:solidFill>
              </a:rPr>
              <a:t>3.  Готовы ли к совместному использованию </a:t>
            </a:r>
            <a:r>
              <a:rPr lang="en-US" sz="1600" b="1" dirty="0" smtClean="0">
                <a:solidFill>
                  <a:schemeClr val="bg1"/>
                </a:solidFill>
              </a:rPr>
              <a:t>3D</a:t>
            </a:r>
            <a:r>
              <a:rPr lang="ru-RU" sz="1600" b="1" dirty="0" smtClean="0">
                <a:solidFill>
                  <a:schemeClr val="bg1"/>
                </a:solidFill>
              </a:rPr>
              <a:t>-печати </a:t>
            </a:r>
            <a:br>
              <a:rPr lang="ru-RU" sz="1600" b="1" dirty="0" smtClean="0">
                <a:solidFill>
                  <a:schemeClr val="bg1"/>
                </a:solidFill>
              </a:rPr>
            </a:br>
            <a:r>
              <a:rPr lang="ru-RU" sz="1600" b="1" dirty="0" smtClean="0">
                <a:solidFill>
                  <a:schemeClr val="bg1"/>
                </a:solidFill>
              </a:rPr>
              <a:t>в центрах аддитивных технологий общего доступа?</a:t>
            </a:r>
          </a:p>
          <a:p>
            <a:pPr marL="742950" lvl="2" indent="-285750">
              <a:buFont typeface="Courier New" panose="02070309020205020404" pitchFamily="49" charset="0"/>
              <a:buChar char="o"/>
            </a:pPr>
            <a:endParaRPr lang="ru-RU" sz="1400" dirty="0" smtClean="0">
              <a:solidFill>
                <a:schemeClr val="bg1"/>
              </a:solidFill>
            </a:endParaRPr>
          </a:p>
          <a:p>
            <a:pPr marL="0" lvl="1"/>
            <a:r>
              <a:rPr lang="ru-RU" sz="1600" b="1" dirty="0" smtClean="0">
                <a:solidFill>
                  <a:schemeClr val="bg1"/>
                </a:solidFill>
              </a:rPr>
              <a:t>4.</a:t>
            </a:r>
            <a:r>
              <a:rPr lang="ru-RU" sz="1600" b="1" dirty="0">
                <a:solidFill>
                  <a:schemeClr val="bg1"/>
                </a:solidFill>
              </a:rPr>
              <a:t>  </a:t>
            </a:r>
            <a:r>
              <a:rPr lang="ru-RU" sz="1600" b="1" dirty="0" smtClean="0">
                <a:solidFill>
                  <a:schemeClr val="bg1"/>
                </a:solidFill>
              </a:rPr>
              <a:t>Хотите ли вы получать аналитические материалы по рынку аддитивных технологий от Ассоциации развития аддитивных технологий (АРАТ)?</a:t>
            </a:r>
          </a:p>
        </p:txBody>
      </p:sp>
      <p:pic>
        <p:nvPicPr>
          <p:cNvPr id="3" name="Рисунок 2"/>
          <p:cNvPicPr>
            <a:picLocks noChangeAspect="1"/>
          </p:cNvPicPr>
          <p:nvPr/>
        </p:nvPicPr>
        <p:blipFill>
          <a:blip r:embed="rId2"/>
          <a:stretch>
            <a:fillRect/>
          </a:stretch>
        </p:blipFill>
        <p:spPr>
          <a:xfrm>
            <a:off x="1037995" y="1489595"/>
            <a:ext cx="4276368" cy="4262814"/>
          </a:xfrm>
          <a:prstGeom prst="rect">
            <a:avLst/>
          </a:prstGeom>
        </p:spPr>
      </p:pic>
    </p:spTree>
    <p:extLst>
      <p:ext uri="{BB962C8B-B14F-4D97-AF65-F5344CB8AC3E}">
        <p14:creationId xmlns:p14="http://schemas.microsoft.com/office/powerpoint/2010/main" val="11360121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ZlHIhO8JixLjYTdMRh11v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EwjnwqX0vyo_ISCCoOYq6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ZlHIhO8JixLjYTdMRh11v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q4be7d0qeUiggokLAEcZ8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4be7d0qeUiggokLAEcZ8w"/>
</p:tagLst>
</file>

<file path=ppt/theme/theme1.xml><?xml version="1.0" encoding="utf-8"?>
<a:theme xmlns:a="http://schemas.openxmlformats.org/drawingml/2006/main" name="Тема Office">
  <a:themeElements>
    <a:clrScheme name="Другая 14">
      <a:dk1>
        <a:srgbClr val="0D0D0D"/>
      </a:dk1>
      <a:lt1>
        <a:sysClr val="window" lastClr="FFFFFF"/>
      </a:lt1>
      <a:dk2>
        <a:srgbClr val="005EC4"/>
      </a:dk2>
      <a:lt2>
        <a:srgbClr val="FFFFFF"/>
      </a:lt2>
      <a:accent1>
        <a:srgbClr val="022861"/>
      </a:accent1>
      <a:accent2>
        <a:srgbClr val="00B8E0"/>
      </a:accent2>
      <a:accent3>
        <a:srgbClr val="DE3B21"/>
      </a:accent3>
      <a:accent4>
        <a:srgbClr val="0DB02B"/>
      </a:accent4>
      <a:accent5>
        <a:srgbClr val="005EC4"/>
      </a:accent5>
      <a:accent6>
        <a:srgbClr val="007DCC"/>
      </a:accent6>
      <a:hlink>
        <a:srgbClr val="0563C1"/>
      </a:hlink>
      <a:folHlink>
        <a:srgbClr val="954F72"/>
      </a:folHlink>
    </a:clrScheme>
    <a:fontScheme name="ADDT">
      <a:majorFont>
        <a:latin typeface="Jost bold"/>
        <a:ea typeface=""/>
        <a:cs typeface=""/>
      </a:majorFont>
      <a:minorFont>
        <a:latin typeface="Jos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5911</TotalTime>
  <Words>771</Words>
  <Application>Microsoft Office PowerPoint</Application>
  <PresentationFormat>Широкоэкранный</PresentationFormat>
  <Paragraphs>93</Paragraphs>
  <Slides>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7</vt:i4>
      </vt:variant>
    </vt:vector>
  </HeadingPairs>
  <TitlesOfParts>
    <vt:vector size="15" baseType="lpstr">
      <vt:lpstr>Wingdings</vt:lpstr>
      <vt:lpstr>Calibri</vt:lpstr>
      <vt:lpstr>Jost</vt:lpstr>
      <vt:lpstr>Arial</vt:lpstr>
      <vt:lpstr>Courier New</vt:lpstr>
      <vt:lpstr>Jost bold</vt:lpstr>
      <vt:lpstr>Symbol</vt:lpstr>
      <vt:lpstr>Тема Office</vt:lpstr>
      <vt:lpstr>Презентация PowerPoint</vt:lpstr>
      <vt:lpstr>Машиностроение</vt:lpstr>
      <vt:lpstr>Прогнозируется заметный рост мирового рынка АТ</vt:lpstr>
      <vt:lpstr>Сегменты мирового рынка аддитивных технологий</vt:lpstr>
      <vt:lpstr>Российский рынок аддитивных технологий</vt:lpstr>
      <vt:lpstr>Аддитивные технологии в сегменте «машиностроение»</vt:lpstr>
      <vt:lpstr>Отсканируйте пожалуйста QR-код</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155</dc:creator>
  <cp:lastModifiedBy>User</cp:lastModifiedBy>
  <cp:revision>145</cp:revision>
  <dcterms:created xsi:type="dcterms:W3CDTF">2023-10-08T20:39:29Z</dcterms:created>
  <dcterms:modified xsi:type="dcterms:W3CDTF">2023-11-15T08:35:02Z</dcterms:modified>
</cp:coreProperties>
</file>