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50" r:id="rId1"/>
  </p:sldMasterIdLst>
  <p:notesMasterIdLst>
    <p:notesMasterId r:id="rId20"/>
  </p:notesMasterIdLst>
  <p:handoutMasterIdLst>
    <p:handoutMasterId r:id="rId21"/>
  </p:handoutMasterIdLst>
  <p:sldIdLst>
    <p:sldId id="256" r:id="rId2"/>
    <p:sldId id="592" r:id="rId3"/>
    <p:sldId id="617" r:id="rId4"/>
    <p:sldId id="261" r:id="rId5"/>
    <p:sldId id="408" r:id="rId6"/>
    <p:sldId id="262" r:id="rId7"/>
    <p:sldId id="412" r:id="rId8"/>
    <p:sldId id="410" r:id="rId9"/>
    <p:sldId id="615" r:id="rId10"/>
    <p:sldId id="610" r:id="rId11"/>
    <p:sldId id="599" r:id="rId12"/>
    <p:sldId id="358" r:id="rId13"/>
    <p:sldId id="360" r:id="rId14"/>
    <p:sldId id="606" r:id="rId15"/>
    <p:sldId id="616" r:id="rId16"/>
    <p:sldId id="595" r:id="rId17"/>
    <p:sldId id="619" r:id="rId18"/>
    <p:sldId id="361" r:id="rId19"/>
  </p:sldIdLst>
  <p:sldSz cx="14257338" cy="8020050"/>
  <p:notesSz cx="6797675" cy="9928225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Roboto Light" panose="02000000000000000000" pitchFamily="2" charset="0"/>
      <p:regular r:id="rId32"/>
      <p:italic r:id="rId33"/>
    </p:embeddedFont>
    <p:embeddedFont>
      <p:font typeface="Roboto Thin" panose="02000000000000000000" pitchFamily="2" charset="0"/>
      <p:regular r:id="rId34"/>
      <p:italic r:id="rId35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.egelskaya@gmail.com" initials="s" lastIdx="2" clrIdx="0">
    <p:extLst>
      <p:ext uri="{19B8F6BF-5375-455C-9EA6-DF929625EA0E}">
        <p15:presenceInfo xmlns:p15="http://schemas.microsoft.com/office/powerpoint/2012/main" userId="89944ba00cb37841" providerId="Windows Live"/>
      </p:ext>
    </p:extLst>
  </p:cmAuthor>
  <p:cmAuthor id="2" name="Егельская Светлана Николаевна" initials="ЕСН" lastIdx="1" clrIdx="1">
    <p:extLst>
      <p:ext uri="{19B8F6BF-5375-455C-9EA6-DF929625EA0E}">
        <p15:presenceInfo xmlns:p15="http://schemas.microsoft.com/office/powerpoint/2012/main" userId="S-1-5-21-2993987193-2131203636-989207273-11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71A"/>
    <a:srgbClr val="057B56"/>
    <a:srgbClr val="010006"/>
    <a:srgbClr val="2A6BA6"/>
    <a:srgbClr val="006666"/>
    <a:srgbClr val="008080"/>
    <a:srgbClr val="009999"/>
    <a:srgbClr val="00A6A2"/>
    <a:srgbClr val="64C5D2"/>
    <a:srgbClr val="6612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6433" autoAdjust="0"/>
  </p:normalViewPr>
  <p:slideViewPr>
    <p:cSldViewPr snapToGrid="0" snapToObjects="1">
      <p:cViewPr varScale="1">
        <p:scale>
          <a:sx n="93" d="100"/>
          <a:sy n="93" d="100"/>
        </p:scale>
        <p:origin x="85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82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theme" Target="theme/theme1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0AF44D-FC74-4A91-BB43-00176BCD0DB3}" type="datetimeFigureOut">
              <a:rPr lang="ru-RU" smtClean="0"/>
              <a:t>17.11.2023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52210-1B02-4163-B1B0-D4BDF21B39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20379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08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79013" tIns="39507" rIns="79013" bIns="39507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79013" tIns="39507" rIns="79013" bIns="39507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39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79013" tIns="39507" rIns="79013" bIns="39507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79013" tIns="39507" rIns="79013" bIns="39507"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95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79013" tIns="39507" rIns="79013" bIns="39507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79013" tIns="39507" rIns="79013" bIns="39507"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61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79013" tIns="39507" rIns="79013" bIns="39507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79013" tIns="39507" rIns="79013" bIns="39507"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28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79013" tIns="39507" rIns="79013" bIns="39507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79013" tIns="39507" rIns="79013" bIns="39507"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15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2167" y="1312541"/>
            <a:ext cx="10693004" cy="2792166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2167" y="4212383"/>
            <a:ext cx="10693004" cy="1936322"/>
          </a:xfrm>
        </p:spPr>
        <p:txBody>
          <a:bodyPr/>
          <a:lstStyle>
            <a:lvl1pPr marL="0" indent="0" algn="ctr">
              <a:buNone/>
              <a:defRPr sz="2807"/>
            </a:lvl1pPr>
            <a:lvl2pPr marL="534650" indent="0" algn="ctr">
              <a:buNone/>
              <a:defRPr sz="2339"/>
            </a:lvl2pPr>
            <a:lvl3pPr marL="1069299" indent="0" algn="ctr">
              <a:buNone/>
              <a:defRPr sz="2105"/>
            </a:lvl3pPr>
            <a:lvl4pPr marL="1603949" indent="0" algn="ctr">
              <a:buNone/>
              <a:defRPr sz="1871"/>
            </a:lvl4pPr>
            <a:lvl5pPr marL="2138599" indent="0" algn="ctr">
              <a:buNone/>
              <a:defRPr sz="1871"/>
            </a:lvl5pPr>
            <a:lvl6pPr marL="2673248" indent="0" algn="ctr">
              <a:buNone/>
              <a:defRPr sz="1871"/>
            </a:lvl6pPr>
            <a:lvl7pPr marL="3207898" indent="0" algn="ctr">
              <a:buNone/>
              <a:defRPr sz="1871"/>
            </a:lvl7pPr>
            <a:lvl8pPr marL="3742548" indent="0" algn="ctr">
              <a:buNone/>
              <a:defRPr sz="1871"/>
            </a:lvl8pPr>
            <a:lvl9pPr marL="4277197" indent="0" algn="ctr">
              <a:buNone/>
              <a:defRPr sz="1871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20503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03809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02907" y="426993"/>
            <a:ext cx="3074239" cy="679662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0192" y="426993"/>
            <a:ext cx="9044499" cy="679662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71369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1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03485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766" y="1999444"/>
            <a:ext cx="12296954" cy="3336117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766" y="5367123"/>
            <a:ext cx="12296954" cy="1754385"/>
          </a:xfrm>
        </p:spPr>
        <p:txBody>
          <a:bodyPr/>
          <a:lstStyle>
            <a:lvl1pPr marL="0" indent="0">
              <a:buNone/>
              <a:defRPr sz="2807">
                <a:solidFill>
                  <a:schemeClr val="tx1">
                    <a:tint val="75000"/>
                  </a:schemeClr>
                </a:solidFill>
              </a:defRPr>
            </a:lvl1pPr>
            <a:lvl2pPr marL="534650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99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9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59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24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89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54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719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89444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0192" y="2134967"/>
            <a:ext cx="6059369" cy="508864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17777" y="2134967"/>
            <a:ext cx="6059369" cy="508864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7779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049" y="426994"/>
            <a:ext cx="12296954" cy="1550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049" y="1966027"/>
            <a:ext cx="6031522" cy="963519"/>
          </a:xfrm>
        </p:spPr>
        <p:txBody>
          <a:bodyPr anchor="b"/>
          <a:lstStyle>
            <a:lvl1pPr marL="0" indent="0">
              <a:buNone/>
              <a:defRPr sz="2807" b="1"/>
            </a:lvl1pPr>
            <a:lvl2pPr marL="534650" indent="0">
              <a:buNone/>
              <a:defRPr sz="2339" b="1"/>
            </a:lvl2pPr>
            <a:lvl3pPr marL="1069299" indent="0">
              <a:buNone/>
              <a:defRPr sz="2105" b="1"/>
            </a:lvl3pPr>
            <a:lvl4pPr marL="1603949" indent="0">
              <a:buNone/>
              <a:defRPr sz="1871" b="1"/>
            </a:lvl4pPr>
            <a:lvl5pPr marL="2138599" indent="0">
              <a:buNone/>
              <a:defRPr sz="1871" b="1"/>
            </a:lvl5pPr>
            <a:lvl6pPr marL="2673248" indent="0">
              <a:buNone/>
              <a:defRPr sz="1871" b="1"/>
            </a:lvl6pPr>
            <a:lvl7pPr marL="3207898" indent="0">
              <a:buNone/>
              <a:defRPr sz="1871" b="1"/>
            </a:lvl7pPr>
            <a:lvl8pPr marL="3742548" indent="0">
              <a:buNone/>
              <a:defRPr sz="1871" b="1"/>
            </a:lvl8pPr>
            <a:lvl9pPr marL="4277197" indent="0">
              <a:buNone/>
              <a:defRPr sz="187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049" y="2929546"/>
            <a:ext cx="6031522" cy="430892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17777" y="1966027"/>
            <a:ext cx="6061226" cy="963519"/>
          </a:xfrm>
        </p:spPr>
        <p:txBody>
          <a:bodyPr anchor="b"/>
          <a:lstStyle>
            <a:lvl1pPr marL="0" indent="0">
              <a:buNone/>
              <a:defRPr sz="2807" b="1"/>
            </a:lvl1pPr>
            <a:lvl2pPr marL="534650" indent="0">
              <a:buNone/>
              <a:defRPr sz="2339" b="1"/>
            </a:lvl2pPr>
            <a:lvl3pPr marL="1069299" indent="0">
              <a:buNone/>
              <a:defRPr sz="2105" b="1"/>
            </a:lvl3pPr>
            <a:lvl4pPr marL="1603949" indent="0">
              <a:buNone/>
              <a:defRPr sz="1871" b="1"/>
            </a:lvl4pPr>
            <a:lvl5pPr marL="2138599" indent="0">
              <a:buNone/>
              <a:defRPr sz="1871" b="1"/>
            </a:lvl5pPr>
            <a:lvl6pPr marL="2673248" indent="0">
              <a:buNone/>
              <a:defRPr sz="1871" b="1"/>
            </a:lvl6pPr>
            <a:lvl7pPr marL="3207898" indent="0">
              <a:buNone/>
              <a:defRPr sz="1871" b="1"/>
            </a:lvl7pPr>
            <a:lvl8pPr marL="3742548" indent="0">
              <a:buNone/>
              <a:defRPr sz="1871" b="1"/>
            </a:lvl8pPr>
            <a:lvl9pPr marL="4277197" indent="0">
              <a:buNone/>
              <a:defRPr sz="187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17777" y="2929546"/>
            <a:ext cx="6061226" cy="430892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68962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38153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7558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050" y="534670"/>
            <a:ext cx="4598362" cy="1871345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1226" y="1154739"/>
            <a:ext cx="7217777" cy="5699434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7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2050" y="2406015"/>
            <a:ext cx="4598362" cy="4457440"/>
          </a:xfrm>
        </p:spPr>
        <p:txBody>
          <a:bodyPr/>
          <a:lstStyle>
            <a:lvl1pPr marL="0" indent="0">
              <a:buNone/>
              <a:defRPr sz="1871"/>
            </a:lvl1pPr>
            <a:lvl2pPr marL="534650" indent="0">
              <a:buNone/>
              <a:defRPr sz="1637"/>
            </a:lvl2pPr>
            <a:lvl3pPr marL="1069299" indent="0">
              <a:buNone/>
              <a:defRPr sz="1403"/>
            </a:lvl3pPr>
            <a:lvl4pPr marL="1603949" indent="0">
              <a:buNone/>
              <a:defRPr sz="1169"/>
            </a:lvl4pPr>
            <a:lvl5pPr marL="2138599" indent="0">
              <a:buNone/>
              <a:defRPr sz="1169"/>
            </a:lvl5pPr>
            <a:lvl6pPr marL="2673248" indent="0">
              <a:buNone/>
              <a:defRPr sz="1169"/>
            </a:lvl6pPr>
            <a:lvl7pPr marL="3207898" indent="0">
              <a:buNone/>
              <a:defRPr sz="1169"/>
            </a:lvl7pPr>
            <a:lvl8pPr marL="3742548" indent="0">
              <a:buNone/>
              <a:defRPr sz="1169"/>
            </a:lvl8pPr>
            <a:lvl9pPr marL="4277197" indent="0">
              <a:buNone/>
              <a:defRPr sz="116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34456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050" y="534670"/>
            <a:ext cx="4598362" cy="1871345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61226" y="1154739"/>
            <a:ext cx="7217777" cy="5699434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50" indent="0">
              <a:buNone/>
              <a:defRPr sz="3274"/>
            </a:lvl2pPr>
            <a:lvl3pPr marL="1069299" indent="0">
              <a:buNone/>
              <a:defRPr sz="2807"/>
            </a:lvl3pPr>
            <a:lvl4pPr marL="1603949" indent="0">
              <a:buNone/>
              <a:defRPr sz="2339"/>
            </a:lvl4pPr>
            <a:lvl5pPr marL="2138599" indent="0">
              <a:buNone/>
              <a:defRPr sz="2339"/>
            </a:lvl5pPr>
            <a:lvl6pPr marL="2673248" indent="0">
              <a:buNone/>
              <a:defRPr sz="2339"/>
            </a:lvl6pPr>
            <a:lvl7pPr marL="3207898" indent="0">
              <a:buNone/>
              <a:defRPr sz="2339"/>
            </a:lvl7pPr>
            <a:lvl8pPr marL="3742548" indent="0">
              <a:buNone/>
              <a:defRPr sz="2339"/>
            </a:lvl8pPr>
            <a:lvl9pPr marL="4277197" indent="0">
              <a:buNone/>
              <a:defRPr sz="2339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82050" y="2406015"/>
            <a:ext cx="4598362" cy="4457440"/>
          </a:xfrm>
        </p:spPr>
        <p:txBody>
          <a:bodyPr/>
          <a:lstStyle>
            <a:lvl1pPr marL="0" indent="0">
              <a:buNone/>
              <a:defRPr sz="1871"/>
            </a:lvl1pPr>
            <a:lvl2pPr marL="534650" indent="0">
              <a:buNone/>
              <a:defRPr sz="1637"/>
            </a:lvl2pPr>
            <a:lvl3pPr marL="1069299" indent="0">
              <a:buNone/>
              <a:defRPr sz="1403"/>
            </a:lvl3pPr>
            <a:lvl4pPr marL="1603949" indent="0">
              <a:buNone/>
              <a:defRPr sz="1169"/>
            </a:lvl4pPr>
            <a:lvl5pPr marL="2138599" indent="0">
              <a:buNone/>
              <a:defRPr sz="1169"/>
            </a:lvl5pPr>
            <a:lvl6pPr marL="2673248" indent="0">
              <a:buNone/>
              <a:defRPr sz="1169"/>
            </a:lvl6pPr>
            <a:lvl7pPr marL="3207898" indent="0">
              <a:buNone/>
              <a:defRPr sz="1169"/>
            </a:lvl7pPr>
            <a:lvl8pPr marL="3742548" indent="0">
              <a:buNone/>
              <a:defRPr sz="1169"/>
            </a:lvl8pPr>
            <a:lvl9pPr marL="4277197" indent="0">
              <a:buNone/>
              <a:defRPr sz="1169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38224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0192" y="426994"/>
            <a:ext cx="12296954" cy="155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0192" y="2134967"/>
            <a:ext cx="12296954" cy="5088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80192" y="7433399"/>
            <a:ext cx="3207901" cy="4269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22743" y="7433399"/>
            <a:ext cx="4811852" cy="4269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69245" y="7433399"/>
            <a:ext cx="3207901" cy="4269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507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lvl1pPr algn="l" defTabSz="1069299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25" indent="-267325" algn="l" defTabSz="1069299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75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7" kern="1200">
          <a:solidFill>
            <a:schemeClr val="tx1"/>
          </a:solidFill>
          <a:latin typeface="+mn-lt"/>
          <a:ea typeface="+mn-ea"/>
          <a:cs typeface="+mn-cs"/>
        </a:defRPr>
      </a:lvl2pPr>
      <a:lvl3pPr marL="1336624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274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924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573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5223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873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522" indent="-267325" algn="l" defTabSz="1069299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50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99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949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599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248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898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548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7197" algn="l" defTabSz="1069299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37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3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jpeg"/><Relationship Id="rId18" Type="http://schemas.openxmlformats.org/officeDocument/2006/relationships/image" Target="../media/image81.jpeg"/><Relationship Id="rId26" Type="http://schemas.openxmlformats.org/officeDocument/2006/relationships/image" Target="../media/image38.svg"/><Relationship Id="rId3" Type="http://schemas.openxmlformats.org/officeDocument/2006/relationships/image" Target="../media/image66.svg"/><Relationship Id="rId21" Type="http://schemas.openxmlformats.org/officeDocument/2006/relationships/image" Target="../media/image84.jpeg"/><Relationship Id="rId7" Type="http://schemas.openxmlformats.org/officeDocument/2006/relationships/image" Target="../media/image70.svg"/><Relationship Id="rId12" Type="http://schemas.openxmlformats.org/officeDocument/2006/relationships/image" Target="../media/image75.jpeg"/><Relationship Id="rId17" Type="http://schemas.openxmlformats.org/officeDocument/2006/relationships/image" Target="../media/image80.jpeg"/><Relationship Id="rId25" Type="http://schemas.openxmlformats.org/officeDocument/2006/relationships/image" Target="../media/image37.png"/><Relationship Id="rId2" Type="http://schemas.openxmlformats.org/officeDocument/2006/relationships/image" Target="../media/image65.png"/><Relationship Id="rId16" Type="http://schemas.openxmlformats.org/officeDocument/2006/relationships/image" Target="../media/image79.jpeg"/><Relationship Id="rId20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jpeg"/><Relationship Id="rId24" Type="http://schemas.openxmlformats.org/officeDocument/2006/relationships/image" Target="../media/image87.jpeg"/><Relationship Id="rId5" Type="http://schemas.openxmlformats.org/officeDocument/2006/relationships/image" Target="../media/image68.png"/><Relationship Id="rId15" Type="http://schemas.openxmlformats.org/officeDocument/2006/relationships/image" Target="../media/image78.jpeg"/><Relationship Id="rId23" Type="http://schemas.openxmlformats.org/officeDocument/2006/relationships/image" Target="../media/image86.jpeg"/><Relationship Id="rId10" Type="http://schemas.openxmlformats.org/officeDocument/2006/relationships/image" Target="../media/image73.png"/><Relationship Id="rId19" Type="http://schemas.openxmlformats.org/officeDocument/2006/relationships/image" Target="../media/image82.jpeg"/><Relationship Id="rId4" Type="http://schemas.openxmlformats.org/officeDocument/2006/relationships/image" Target="../media/image67.png"/><Relationship Id="rId9" Type="http://schemas.openxmlformats.org/officeDocument/2006/relationships/image" Target="../media/image72.jpeg"/><Relationship Id="rId14" Type="http://schemas.openxmlformats.org/officeDocument/2006/relationships/image" Target="../media/image77.jpeg"/><Relationship Id="rId22" Type="http://schemas.openxmlformats.org/officeDocument/2006/relationships/image" Target="../media/image8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9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jpeg"/><Relationship Id="rId4" Type="http://schemas.openxmlformats.org/officeDocument/2006/relationships/image" Target="../media/image9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4.png"/><Relationship Id="rId7" Type="http://schemas.openxmlformats.org/officeDocument/2006/relationships/image" Target="../media/image9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8.svg"/><Relationship Id="rId5" Type="http://schemas.openxmlformats.org/officeDocument/2006/relationships/image" Target="../media/image95.emf"/><Relationship Id="rId10" Type="http://schemas.openxmlformats.org/officeDocument/2006/relationships/image" Target="../media/image37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gif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png"/><Relationship Id="rId21" Type="http://schemas.openxmlformats.org/officeDocument/2006/relationships/image" Target="../media/image38.sv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4.png"/><Relationship Id="rId4" Type="http://schemas.openxmlformats.org/officeDocument/2006/relationships/image" Target="../media/image3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2.sv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5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текст, Бренд, дизайн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C9B05390-7D5D-C69A-7C76-5ACE47F8BF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25" t="12731" r="3806" b="16750"/>
          <a:stretch/>
        </p:blipFill>
        <p:spPr>
          <a:xfrm>
            <a:off x="0" y="0"/>
            <a:ext cx="14257338" cy="80200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690330-13CD-7763-EEDC-7F68F3CF5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9482" y="711200"/>
            <a:ext cx="2683376" cy="393700"/>
          </a:xfrm>
          <a:prstGeom prst="rect">
            <a:avLst/>
          </a:prstGeom>
        </p:spPr>
      </p:pic>
      <p:pic>
        <p:nvPicPr>
          <p:cNvPr id="9" name="Рисунок 8" descr="Изображение выглядит как Графика, Шрифт, логотип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E7C2E751-D5A7-48A8-58FF-BA180FF39F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0" y="1989537"/>
            <a:ext cx="5372100" cy="21150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6A08710-2604-2E18-D6B9-071946F249AD}"/>
              </a:ext>
            </a:extLst>
          </p:cNvPr>
          <p:cNvSpPr txBox="1"/>
          <p:nvPr/>
        </p:nvSpPr>
        <p:spPr>
          <a:xfrm>
            <a:off x="929482" y="4608911"/>
            <a:ext cx="577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</a:t>
            </a:r>
            <a:r>
              <a:rPr lang="en-US" sz="3600" dirty="0">
                <a:solidFill>
                  <a:srgbClr val="00206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 </a:t>
            </a:r>
            <a:r>
              <a:rPr lang="ru-RU" sz="3600" dirty="0">
                <a:solidFill>
                  <a:srgbClr val="00206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принтер — </a:t>
            </a:r>
            <a:br>
              <a:rPr lang="ru-RU" sz="3600" dirty="0">
                <a:solidFill>
                  <a:srgbClr val="00206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3600" dirty="0">
                <a:solidFill>
                  <a:srgbClr val="00206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подлинный инструмент импортозамещения в машиностроении</a:t>
            </a:r>
          </a:p>
        </p:txBody>
      </p:sp>
    </p:spTree>
    <p:extLst>
      <p:ext uri="{BB962C8B-B14F-4D97-AF65-F5344CB8AC3E}">
        <p14:creationId xmlns:p14="http://schemas.microsoft.com/office/powerpoint/2010/main" val="1611624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BBC242FD-F8E4-2B4D-8C72-5F273090A4EA}"/>
              </a:ext>
            </a:extLst>
          </p:cNvPr>
          <p:cNvSpPr txBox="1">
            <a:spLocks/>
          </p:cNvSpPr>
          <p:nvPr/>
        </p:nvSpPr>
        <p:spPr>
          <a:xfrm>
            <a:off x="663104" y="566534"/>
            <a:ext cx="7093160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ПО эффективнее </a:t>
            </a:r>
            <a:br>
              <a:rPr lang="en-US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мировых аналогов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8495A5-7AC2-E9DE-43D6-5A3055A9CE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65708" y="422102"/>
            <a:ext cx="1602339" cy="50033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799FB9-12DC-FD5B-E3FD-D350199C54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0305" y="3641831"/>
            <a:ext cx="5616573" cy="29506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71C42E-F276-3368-249E-BB1626D5080B}"/>
              </a:ext>
            </a:extLst>
          </p:cNvPr>
          <p:cNvSpPr txBox="1"/>
          <p:nvPr/>
        </p:nvSpPr>
        <p:spPr>
          <a:xfrm>
            <a:off x="7128669" y="1845280"/>
            <a:ext cx="5208540" cy="154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en-US" sz="1600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STE Slicer 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автоматически формирует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GCODE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на основе исходной 3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 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модели.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CAD 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модель экспортируется в ПО </a:t>
            </a:r>
            <a:r>
              <a:rPr lang="ru-RU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слайсинга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для автоматического расчёта пути движения печатающего головки.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A89483-6E1B-DE96-9589-4417460342F6}"/>
              </a:ext>
            </a:extLst>
          </p:cNvPr>
          <p:cNvSpPr txBox="1"/>
          <p:nvPr/>
        </p:nvSpPr>
        <p:spPr>
          <a:xfrm>
            <a:off x="626741" y="1845280"/>
            <a:ext cx="5783584" cy="1251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В иностранном ПО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GCODE 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для </a:t>
            </a:r>
            <a:r>
              <a:rPr lang="ru-RU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многосевой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печати алгоритмы движения печатающей головки задаются вручную. Это требует высокой квалификации персонала и высоких </a:t>
            </a:r>
            <a:r>
              <a:rPr lang="ru-RU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временны̀х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затрат.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692E61-0293-92EF-4DA5-3C2BDBA323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342" y="3641831"/>
            <a:ext cx="5856105" cy="295159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A598C4-CADD-0C89-4A47-EB8A6E03E048}"/>
              </a:ext>
            </a:extLst>
          </p:cNvPr>
          <p:cNvSpPr txBox="1"/>
          <p:nvPr/>
        </p:nvSpPr>
        <p:spPr>
          <a:xfrm>
            <a:off x="655316" y="6658870"/>
            <a:ext cx="5783584" cy="6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Фрагмент создания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GCODE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вручную. </a:t>
            </a:r>
            <a:b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Ресурс на разработку одной детали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— 28 дней, 2 инженера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C0C725-6F8F-4D87-AC84-23AA44AECDA8}"/>
              </a:ext>
            </a:extLst>
          </p:cNvPr>
          <p:cNvSpPr txBox="1"/>
          <p:nvPr/>
        </p:nvSpPr>
        <p:spPr>
          <a:xfrm>
            <a:off x="7250304" y="6658870"/>
            <a:ext cx="6160895" cy="6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Фрагмент автоматического создания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GCODE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в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STE Slicer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</a:t>
            </a:r>
            <a:b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Ресурс на разработку одной детали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— до 30 минут, 1 инженер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E0BD15-0EAF-BE4A-F00F-9B0876ECDE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28880" y="445356"/>
            <a:ext cx="3200401" cy="533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06B4E5-5067-3044-880A-8C0294073399}"/>
              </a:ext>
            </a:extLst>
          </p:cNvPr>
          <p:cNvSpPr txBox="1"/>
          <p:nvPr/>
        </p:nvSpPr>
        <p:spPr>
          <a:xfrm>
            <a:off x="5128881" y="978756"/>
            <a:ext cx="3133268" cy="297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ru-RU" sz="1200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Реестровая запись №17155 от 03.04.2023</a:t>
            </a:r>
          </a:p>
        </p:txBody>
      </p:sp>
    </p:spTree>
    <p:extLst>
      <p:ext uri="{BB962C8B-B14F-4D97-AF65-F5344CB8AC3E}">
        <p14:creationId xmlns:p14="http://schemas.microsoft.com/office/powerpoint/2010/main" val="3386999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F3B9631-158C-F4D3-FB06-B85C0E6F88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65" y="298"/>
            <a:ext cx="14256809" cy="8019454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D4AC5820-D3A9-70A3-A699-A00D4EFC6BB7}"/>
              </a:ext>
            </a:extLst>
          </p:cNvPr>
          <p:cNvSpPr txBox="1">
            <a:spLocks/>
          </p:cNvSpPr>
          <p:nvPr/>
        </p:nvSpPr>
        <p:spPr>
          <a:xfrm>
            <a:off x="8524823" y="5413065"/>
            <a:ext cx="3564500" cy="780222"/>
          </a:xfrm>
          <a:prstGeom prst="rect">
            <a:avLst/>
          </a:prstGeom>
        </p:spPr>
        <p:txBody>
          <a:bodyPr>
            <a:noAutofit/>
          </a:bodyPr>
          <a:lstStyle>
            <a:lvl1pPr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defRPr sz="1600" b="1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444500" indent="-222250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Char char="•"/>
              <a:defRPr sz="1600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2pPr>
            <a:lvl3pPr marL="889000" indent="-222250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Trebuchet MS" pitchFamily="34" charset="0"/>
              <a:buChar char="—"/>
              <a:defRPr sz="1600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3pPr>
            <a:lvl4pPr marL="1338263" indent="-227013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Trebuchet MS" pitchFamily="34" charset="0"/>
              <a:buChar char="—"/>
              <a:defRPr sz="1600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4pPr>
            <a:lvl5pPr marL="1998663" indent="-220663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Trebuchet MS" pitchFamily="34" charset="0"/>
              <a:buChar char="—"/>
              <a:defRPr sz="1600">
                <a:solidFill>
                  <a:schemeClr val="tx1"/>
                </a:solidFill>
                <a:latin typeface="+mj-lt"/>
                <a:ea typeface="Tahoma" pitchFamily="34" charset="0"/>
                <a:cs typeface="Tahoma" pitchFamily="34" charset="0"/>
              </a:defRPr>
            </a:lvl5pPr>
            <a:lvl6pPr marL="2455863" indent="-220663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Trebuchet MS" pitchFamily="34" charset="0"/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13063" indent="-220663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Trebuchet MS" pitchFamily="34" charset="0"/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370263" indent="-220663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Trebuchet MS" pitchFamily="34" charset="0"/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27463" indent="-220663" algn="l" defTabSz="8890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Trebuchet MS" pitchFamily="34" charset="0"/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07995">
              <a:lnSpc>
                <a:spcPct val="120000"/>
              </a:lnSpc>
              <a:spcBef>
                <a:spcPts val="501"/>
              </a:spcBef>
              <a:buClr>
                <a:schemeClr val="accent2"/>
              </a:buClr>
            </a:pPr>
            <a:r>
              <a:rPr lang="ru-RU" sz="4399" b="0" kern="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Решение</a:t>
            </a:r>
          </a:p>
        </p:txBody>
      </p:sp>
      <p:pic>
        <p:nvPicPr>
          <p:cNvPr id="9" name="Рисунок 8" descr="Изображение выглядит как металлоизделия, шестерня&#10;&#10;Автоматически созданное описание">
            <a:extLst>
              <a:ext uri="{FF2B5EF4-FFF2-40B4-BE49-F238E27FC236}">
                <a16:creationId xmlns:a16="http://schemas.microsoft.com/office/drawing/2014/main" id="{A2EEF442-0253-A3B6-56F2-0B040EED89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30459" y="569580"/>
            <a:ext cx="4331823" cy="4136601"/>
          </a:xfrm>
          <a:prstGeom prst="rect">
            <a:avLst/>
          </a:prstGeom>
        </p:spPr>
      </p:pic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1A7DC30E-C062-4A57-406F-EB761F2119F1}"/>
              </a:ext>
            </a:extLst>
          </p:cNvPr>
          <p:cNvSpPr/>
          <p:nvPr/>
        </p:nvSpPr>
        <p:spPr>
          <a:xfrm rot="10154893" flipH="1">
            <a:off x="7016428" y="3582943"/>
            <a:ext cx="2532166" cy="701769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3164764"/>
              <a:gd name="connsiteY0" fmla="*/ 0 h 452409"/>
              <a:gd name="connsiteX1" fmla="*/ 3164764 w 3164764"/>
              <a:gd name="connsiteY1" fmla="*/ 452409 h 452409"/>
              <a:gd name="connsiteX0" fmla="*/ 0 w 3791230"/>
              <a:gd name="connsiteY0" fmla="*/ 349239 h 493884"/>
              <a:gd name="connsiteX1" fmla="*/ 3791229 w 3791230"/>
              <a:gd name="connsiteY1" fmla="*/ 355045 h 493884"/>
              <a:gd name="connsiteX0" fmla="*/ 0 w 3791228"/>
              <a:gd name="connsiteY0" fmla="*/ 283900 h 440205"/>
              <a:gd name="connsiteX1" fmla="*/ 3791229 w 3791228"/>
              <a:gd name="connsiteY1" fmla="*/ 289706 h 440205"/>
              <a:gd name="connsiteX0" fmla="*/ 0 w 3791230"/>
              <a:gd name="connsiteY0" fmla="*/ 283900 h 440204"/>
              <a:gd name="connsiteX1" fmla="*/ 3791229 w 3791230"/>
              <a:gd name="connsiteY1" fmla="*/ 289706 h 440204"/>
              <a:gd name="connsiteX0" fmla="*/ 0 w 3791228"/>
              <a:gd name="connsiteY0" fmla="*/ 327134 h 386721"/>
              <a:gd name="connsiteX1" fmla="*/ 3791229 w 3791228"/>
              <a:gd name="connsiteY1" fmla="*/ 332940 h 386721"/>
              <a:gd name="connsiteX0" fmla="*/ 0 w 3607876"/>
              <a:gd name="connsiteY0" fmla="*/ 561904 h 611360"/>
              <a:gd name="connsiteX1" fmla="*/ 3607875 w 3607876"/>
              <a:gd name="connsiteY1" fmla="*/ 287285 h 611360"/>
              <a:gd name="connsiteX0" fmla="*/ 0 w 3607874"/>
              <a:gd name="connsiteY0" fmla="*/ 581476 h 599746"/>
              <a:gd name="connsiteX1" fmla="*/ 3607875 w 3607874"/>
              <a:gd name="connsiteY1" fmla="*/ 306857 h 599746"/>
              <a:gd name="connsiteX0" fmla="*/ 0 w 2446634"/>
              <a:gd name="connsiteY0" fmla="*/ 914975 h 929407"/>
              <a:gd name="connsiteX1" fmla="*/ 2446633 w 2446634"/>
              <a:gd name="connsiteY1" fmla="*/ 256070 h 929407"/>
              <a:gd name="connsiteX0" fmla="*/ 0 w 2446632"/>
              <a:gd name="connsiteY0" fmla="*/ 1053701 h 1053701"/>
              <a:gd name="connsiteX1" fmla="*/ 2446633 w 2446632"/>
              <a:gd name="connsiteY1" fmla="*/ 394796 h 1053701"/>
              <a:gd name="connsiteX0" fmla="*/ 7590 w 2454224"/>
              <a:gd name="connsiteY0" fmla="*/ 1031306 h 1031306"/>
              <a:gd name="connsiteX1" fmla="*/ 2454223 w 2454224"/>
              <a:gd name="connsiteY1" fmla="*/ 372401 h 1031306"/>
              <a:gd name="connsiteX0" fmla="*/ 5977 w 2819318"/>
              <a:gd name="connsiteY0" fmla="*/ 1147698 h 1147698"/>
              <a:gd name="connsiteX1" fmla="*/ 2819317 w 2819318"/>
              <a:gd name="connsiteY1" fmla="*/ 343387 h 1147698"/>
              <a:gd name="connsiteX0" fmla="*/ 6368 w 2819707"/>
              <a:gd name="connsiteY0" fmla="*/ 1138696 h 1138696"/>
              <a:gd name="connsiteX1" fmla="*/ 2819708 w 2819707"/>
              <a:gd name="connsiteY1" fmla="*/ 334385 h 1138696"/>
              <a:gd name="connsiteX0" fmla="*/ 6366 w 2819707"/>
              <a:gd name="connsiteY0" fmla="*/ 1209002 h 1209002"/>
              <a:gd name="connsiteX1" fmla="*/ 2819706 w 2819707"/>
              <a:gd name="connsiteY1" fmla="*/ 404691 h 1209002"/>
              <a:gd name="connsiteX0" fmla="*/ 5189 w 3185236"/>
              <a:gd name="connsiteY0" fmla="*/ 961361 h 961362"/>
              <a:gd name="connsiteX1" fmla="*/ 3185237 w 3185236"/>
              <a:gd name="connsiteY1" fmla="*/ 510177 h 961362"/>
              <a:gd name="connsiteX0" fmla="*/ 0 w 3180049"/>
              <a:gd name="connsiteY0" fmla="*/ 967419 h 967419"/>
              <a:gd name="connsiteX1" fmla="*/ 3180048 w 3180049"/>
              <a:gd name="connsiteY1" fmla="*/ 516235 h 967419"/>
              <a:gd name="connsiteX0" fmla="*/ 0 w 3180047"/>
              <a:gd name="connsiteY0" fmla="*/ 926449 h 926449"/>
              <a:gd name="connsiteX1" fmla="*/ 3180048 w 3180047"/>
              <a:gd name="connsiteY1" fmla="*/ 475265 h 926449"/>
              <a:gd name="connsiteX0" fmla="*/ 0 w 3180049"/>
              <a:gd name="connsiteY0" fmla="*/ 876521 h 876521"/>
              <a:gd name="connsiteX1" fmla="*/ 3180048 w 3180049"/>
              <a:gd name="connsiteY1" fmla="*/ 425337 h 876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80049" h="876521">
                <a:moveTo>
                  <a:pt x="0" y="876521"/>
                </a:moveTo>
                <a:cubicBezTo>
                  <a:pt x="448828" y="-14969"/>
                  <a:pt x="2135559" y="-331572"/>
                  <a:pt x="3180048" y="425337"/>
                </a:cubicBezTo>
              </a:path>
            </a:pathLst>
          </a:custGeom>
          <a:noFill/>
          <a:ln w="762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2C0324C-D302-9318-B680-878DE233DD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1343" y="3441728"/>
            <a:ext cx="3219055" cy="214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F6542844-6CDC-2A5C-71D0-998A6F7F5700}"/>
              </a:ext>
            </a:extLst>
          </p:cNvPr>
          <p:cNvSpPr/>
          <p:nvPr/>
        </p:nvSpPr>
        <p:spPr>
          <a:xfrm rot="4014682">
            <a:off x="11072456" y="3582941"/>
            <a:ext cx="2033736" cy="701769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3164764"/>
              <a:gd name="connsiteY0" fmla="*/ 0 h 452409"/>
              <a:gd name="connsiteX1" fmla="*/ 3164764 w 3164764"/>
              <a:gd name="connsiteY1" fmla="*/ 452409 h 452409"/>
              <a:gd name="connsiteX0" fmla="*/ 0 w 3791230"/>
              <a:gd name="connsiteY0" fmla="*/ 349239 h 493884"/>
              <a:gd name="connsiteX1" fmla="*/ 3791229 w 3791230"/>
              <a:gd name="connsiteY1" fmla="*/ 355045 h 493884"/>
              <a:gd name="connsiteX0" fmla="*/ 0 w 3791228"/>
              <a:gd name="connsiteY0" fmla="*/ 283900 h 440205"/>
              <a:gd name="connsiteX1" fmla="*/ 3791229 w 3791228"/>
              <a:gd name="connsiteY1" fmla="*/ 289706 h 440205"/>
              <a:gd name="connsiteX0" fmla="*/ 0 w 3791230"/>
              <a:gd name="connsiteY0" fmla="*/ 283900 h 440204"/>
              <a:gd name="connsiteX1" fmla="*/ 3791229 w 3791230"/>
              <a:gd name="connsiteY1" fmla="*/ 289706 h 440204"/>
              <a:gd name="connsiteX0" fmla="*/ 0 w 3791228"/>
              <a:gd name="connsiteY0" fmla="*/ 327134 h 386721"/>
              <a:gd name="connsiteX1" fmla="*/ 3791229 w 3791228"/>
              <a:gd name="connsiteY1" fmla="*/ 332940 h 386721"/>
              <a:gd name="connsiteX0" fmla="*/ 0 w 3607876"/>
              <a:gd name="connsiteY0" fmla="*/ 561904 h 611360"/>
              <a:gd name="connsiteX1" fmla="*/ 3607875 w 3607876"/>
              <a:gd name="connsiteY1" fmla="*/ 287285 h 611360"/>
              <a:gd name="connsiteX0" fmla="*/ 0 w 3607874"/>
              <a:gd name="connsiteY0" fmla="*/ 581476 h 599746"/>
              <a:gd name="connsiteX1" fmla="*/ 3607875 w 3607874"/>
              <a:gd name="connsiteY1" fmla="*/ 306857 h 599746"/>
              <a:gd name="connsiteX0" fmla="*/ 0 w 2446634"/>
              <a:gd name="connsiteY0" fmla="*/ 914975 h 929407"/>
              <a:gd name="connsiteX1" fmla="*/ 2446633 w 2446634"/>
              <a:gd name="connsiteY1" fmla="*/ 256070 h 929407"/>
              <a:gd name="connsiteX0" fmla="*/ 0 w 2446632"/>
              <a:gd name="connsiteY0" fmla="*/ 1053701 h 1053701"/>
              <a:gd name="connsiteX1" fmla="*/ 2446633 w 2446632"/>
              <a:gd name="connsiteY1" fmla="*/ 394796 h 1053701"/>
              <a:gd name="connsiteX0" fmla="*/ 7590 w 2454224"/>
              <a:gd name="connsiteY0" fmla="*/ 1031306 h 1031306"/>
              <a:gd name="connsiteX1" fmla="*/ 2454223 w 2454224"/>
              <a:gd name="connsiteY1" fmla="*/ 372401 h 1031306"/>
              <a:gd name="connsiteX0" fmla="*/ 5977 w 2819318"/>
              <a:gd name="connsiteY0" fmla="*/ 1147698 h 1147698"/>
              <a:gd name="connsiteX1" fmla="*/ 2819317 w 2819318"/>
              <a:gd name="connsiteY1" fmla="*/ 343387 h 1147698"/>
              <a:gd name="connsiteX0" fmla="*/ 6368 w 2819707"/>
              <a:gd name="connsiteY0" fmla="*/ 1138696 h 1138696"/>
              <a:gd name="connsiteX1" fmla="*/ 2819708 w 2819707"/>
              <a:gd name="connsiteY1" fmla="*/ 334385 h 1138696"/>
              <a:gd name="connsiteX0" fmla="*/ 6366 w 2819707"/>
              <a:gd name="connsiteY0" fmla="*/ 1209002 h 1209002"/>
              <a:gd name="connsiteX1" fmla="*/ 2819706 w 2819707"/>
              <a:gd name="connsiteY1" fmla="*/ 404691 h 1209002"/>
              <a:gd name="connsiteX0" fmla="*/ 5189 w 3185236"/>
              <a:gd name="connsiteY0" fmla="*/ 961361 h 961362"/>
              <a:gd name="connsiteX1" fmla="*/ 3185237 w 3185236"/>
              <a:gd name="connsiteY1" fmla="*/ 510177 h 961362"/>
              <a:gd name="connsiteX0" fmla="*/ 0 w 3180049"/>
              <a:gd name="connsiteY0" fmla="*/ 967419 h 967419"/>
              <a:gd name="connsiteX1" fmla="*/ 3180048 w 3180049"/>
              <a:gd name="connsiteY1" fmla="*/ 516235 h 967419"/>
              <a:gd name="connsiteX0" fmla="*/ 0 w 3180047"/>
              <a:gd name="connsiteY0" fmla="*/ 926449 h 926449"/>
              <a:gd name="connsiteX1" fmla="*/ 3180048 w 3180047"/>
              <a:gd name="connsiteY1" fmla="*/ 475265 h 926449"/>
              <a:gd name="connsiteX0" fmla="*/ 0 w 3180049"/>
              <a:gd name="connsiteY0" fmla="*/ 876521 h 876521"/>
              <a:gd name="connsiteX1" fmla="*/ 3180048 w 3180049"/>
              <a:gd name="connsiteY1" fmla="*/ 425337 h 876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80049" h="876521">
                <a:moveTo>
                  <a:pt x="0" y="876521"/>
                </a:moveTo>
                <a:cubicBezTo>
                  <a:pt x="448828" y="-14969"/>
                  <a:pt x="2135559" y="-331572"/>
                  <a:pt x="3180048" y="425337"/>
                </a:cubicBezTo>
              </a:path>
            </a:pathLst>
          </a:custGeom>
          <a:noFill/>
          <a:ln w="762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F1A9CC-B675-7535-D823-7761A40B0128}"/>
              </a:ext>
            </a:extLst>
          </p:cNvPr>
          <p:cNvSpPr txBox="1"/>
          <p:nvPr/>
        </p:nvSpPr>
        <p:spPr>
          <a:xfrm>
            <a:off x="8657367" y="6278716"/>
            <a:ext cx="5305826" cy="95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7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Цифровая библиотека деталей,</a:t>
            </a:r>
            <a:br>
              <a:rPr lang="ru-RU" sz="2807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2807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с результатами испытаний</a:t>
            </a: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90A75A9-831C-7334-8C55-8ECFF07500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2231">
            <a:off x="3238365" y="4085210"/>
            <a:ext cx="2487843" cy="39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7C76E8-A9A8-41F1-B7E7-0DFC4CD3ADA1}"/>
              </a:ext>
            </a:extLst>
          </p:cNvPr>
          <p:cNvSpPr txBox="1"/>
          <p:nvPr/>
        </p:nvSpPr>
        <p:spPr>
          <a:xfrm>
            <a:off x="459598" y="512801"/>
            <a:ext cx="10242998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Сотни подтверждений применения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5F14181-3262-E58F-3A85-A0A19539E5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8345" y="1488934"/>
            <a:ext cx="1537119" cy="490096"/>
          </a:xfrm>
          <a:prstGeom prst="rect">
            <a:avLst/>
          </a:prstGeom>
        </p:spPr>
      </p:pic>
      <p:pic>
        <p:nvPicPr>
          <p:cNvPr id="21" name="Рисунок 20" descr="Изображение выглядит как Шрифт, Графика, логотип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BA39A9B1-2660-275C-F53B-CDF849B813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697" y="1458558"/>
            <a:ext cx="1637366" cy="550852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Шрифт, текст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115B60B4-8301-00BC-D7D5-B9FF61885F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4262" y="1483354"/>
            <a:ext cx="1450256" cy="50125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BD85158E-990F-7B13-3D56-D26657E4BF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30303" y="1419901"/>
            <a:ext cx="1836887" cy="628166"/>
          </a:xfrm>
          <a:prstGeom prst="rect">
            <a:avLst/>
          </a:prstGeom>
        </p:spPr>
      </p:pic>
      <p:pic>
        <p:nvPicPr>
          <p:cNvPr id="28" name="Рисунок 27" descr="Изображение выглядит как Графика, Шрифт, логотип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206DB889-21B5-32BE-FA65-C66AB49E49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5394" y="1316288"/>
            <a:ext cx="1336625" cy="835391"/>
          </a:xfrm>
          <a:prstGeom prst="rect">
            <a:avLst/>
          </a:prstGeom>
        </p:spPr>
      </p:pic>
      <p:pic>
        <p:nvPicPr>
          <p:cNvPr id="30" name="Рисунок 29" descr="Изображение выглядит как текст, Шрифт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902351A9-A4D3-E197-28D6-1A5A6795D6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00225" y="1575587"/>
            <a:ext cx="1389840" cy="399846"/>
          </a:xfrm>
          <a:prstGeom prst="rect">
            <a:avLst/>
          </a:prstGeom>
        </p:spPr>
      </p:pic>
      <p:pic>
        <p:nvPicPr>
          <p:cNvPr id="31" name="Рисунок 30" descr="Изображение выглядит как Графика, текст, Шрифт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EE9FDD0B-BA29-DC6C-B54B-7DAF4A979F7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517" y="1534017"/>
            <a:ext cx="1516962" cy="399934"/>
          </a:xfrm>
          <a:prstGeom prst="rect">
            <a:avLst/>
          </a:prstGeom>
        </p:spPr>
      </p:pic>
      <p:pic>
        <p:nvPicPr>
          <p:cNvPr id="32" name="Рисунок 31" descr="Изображение выглядит как текст, снимок экрана, письмо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AA46C33D-E9EE-17C4-38BA-7000883EA40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577" y="2601586"/>
            <a:ext cx="1635261" cy="2315414"/>
          </a:xfrm>
          <a:prstGeom prst="rect">
            <a:avLst/>
          </a:prstGeom>
        </p:spPr>
      </p:pic>
      <p:pic>
        <p:nvPicPr>
          <p:cNvPr id="33" name="Рисунок 32" descr="Изображение выглядит как текст, снимок экрана, письмо, документ&#10;&#10;Автоматически созданное описание">
            <a:extLst>
              <a:ext uri="{FF2B5EF4-FFF2-40B4-BE49-F238E27FC236}">
                <a16:creationId xmlns:a16="http://schemas.microsoft.com/office/drawing/2014/main" id="{24359360-8AC8-37E7-BEE0-C588B19F2ED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499" y="2601586"/>
            <a:ext cx="1626578" cy="2315414"/>
          </a:xfrm>
          <a:prstGeom prst="rect">
            <a:avLst/>
          </a:prstGeom>
        </p:spPr>
      </p:pic>
      <p:pic>
        <p:nvPicPr>
          <p:cNvPr id="34" name="Рисунок 33" descr="Изображение выглядит как текст, письмо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802816EE-584F-9118-88D3-BA13314D512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0739" y="2601586"/>
            <a:ext cx="1641050" cy="2315414"/>
          </a:xfrm>
          <a:prstGeom prst="rect">
            <a:avLst/>
          </a:prstGeom>
        </p:spPr>
      </p:pic>
      <p:pic>
        <p:nvPicPr>
          <p:cNvPr id="35" name="Рисунок 34" descr="Изображение выглядит как текст, письмо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246BA3B4-8203-D33A-65C9-0D32A9D3A3D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7450" y="2601586"/>
            <a:ext cx="1636709" cy="2315414"/>
          </a:xfrm>
          <a:prstGeom prst="rect">
            <a:avLst/>
          </a:prstGeom>
        </p:spPr>
      </p:pic>
      <p:pic>
        <p:nvPicPr>
          <p:cNvPr id="36" name="Рисунок 35" descr="Изображение выглядит как текст, письмо, снимок экрана, бумага&#10;&#10;Автоматически созданное описание">
            <a:extLst>
              <a:ext uri="{FF2B5EF4-FFF2-40B4-BE49-F238E27FC236}">
                <a16:creationId xmlns:a16="http://schemas.microsoft.com/office/drawing/2014/main" id="{3CE25FD6-9E8C-33C6-EAFB-E56C74D621F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698" y="5196978"/>
            <a:ext cx="1683017" cy="2315414"/>
          </a:xfrm>
          <a:prstGeom prst="rect">
            <a:avLst/>
          </a:prstGeom>
        </p:spPr>
      </p:pic>
      <p:pic>
        <p:nvPicPr>
          <p:cNvPr id="37" name="Рисунок 36" descr="Изображение выглядит как текст, снимок экрана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5FBC0D47-DB2F-C4E1-E897-471A78BCEFB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038" y="5196978"/>
            <a:ext cx="1633813" cy="2315414"/>
          </a:xfrm>
          <a:prstGeom prst="rect">
            <a:avLst/>
          </a:prstGeom>
        </p:spPr>
      </p:pic>
      <p:pic>
        <p:nvPicPr>
          <p:cNvPr id="38" name="Рисунок 37" descr="Изображение выглядит как текст, письмо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F2B3FAA5-A885-9981-0DAB-8B98C7255AA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173" y="5196978"/>
            <a:ext cx="1617896" cy="2315414"/>
          </a:xfrm>
          <a:prstGeom prst="rect">
            <a:avLst/>
          </a:prstGeom>
        </p:spPr>
      </p:pic>
      <p:pic>
        <p:nvPicPr>
          <p:cNvPr id="39" name="Рисунок 38" descr="Изображение выглядит как текст, письмо, бумаг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FFFF2A40-0D49-5F06-CB1B-A0183F70412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0390" y="5196978"/>
            <a:ext cx="1684464" cy="2315414"/>
          </a:xfrm>
          <a:prstGeom prst="rect">
            <a:avLst/>
          </a:prstGeom>
        </p:spPr>
      </p:pic>
      <p:pic>
        <p:nvPicPr>
          <p:cNvPr id="40" name="Рисунок 39" descr="Изображение выглядит как текст, письмо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7C5FBEE9-AD3C-9A90-404C-8F499880E9C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2176" y="5196978"/>
            <a:ext cx="1726430" cy="2315414"/>
          </a:xfrm>
          <a:prstGeom prst="rect">
            <a:avLst/>
          </a:prstGeom>
        </p:spPr>
      </p:pic>
      <p:pic>
        <p:nvPicPr>
          <p:cNvPr id="41" name="Рисунок 40" descr="Изображение выглядит как текст, снимок экрана, письмо, документ&#10;&#10;Автоматически созданное описание">
            <a:extLst>
              <a:ext uri="{FF2B5EF4-FFF2-40B4-BE49-F238E27FC236}">
                <a16:creationId xmlns:a16="http://schemas.microsoft.com/office/drawing/2014/main" id="{53D2951B-A03D-9C19-CCE5-0C4E9134B0F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5928" y="5194758"/>
            <a:ext cx="1638155" cy="2315414"/>
          </a:xfrm>
          <a:prstGeom prst="rect">
            <a:avLst/>
          </a:prstGeom>
        </p:spPr>
      </p:pic>
      <p:pic>
        <p:nvPicPr>
          <p:cNvPr id="42" name="Рисунок 41" descr="Изображение выглядит как текст, снимок экрана, письмо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EDAA31EB-329C-79F8-7F35-0032DE10BBA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2060" y="2601586"/>
            <a:ext cx="1623684" cy="2315414"/>
          </a:xfrm>
          <a:prstGeom prst="rect">
            <a:avLst/>
          </a:prstGeom>
        </p:spPr>
      </p:pic>
      <p:pic>
        <p:nvPicPr>
          <p:cNvPr id="43" name="Рисунок 42" descr="Изображение выглядит как текст, снимок экрана, письмо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B7271404-81C1-0C56-8F15-28577B33CB8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9820" y="2601586"/>
            <a:ext cx="1626578" cy="2315414"/>
          </a:xfrm>
          <a:prstGeom prst="rect">
            <a:avLst/>
          </a:prstGeom>
        </p:spPr>
      </p:pic>
      <p:pic>
        <p:nvPicPr>
          <p:cNvPr id="44" name="Рисунок 43" descr="Изображение выглядит как текст, письмо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27D84A25-9B81-9A83-8BB4-702EBF9FF32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1407" y="2601586"/>
            <a:ext cx="1636709" cy="2315414"/>
          </a:xfrm>
          <a:prstGeom prst="rect">
            <a:avLst/>
          </a:prstGeom>
        </p:spPr>
      </p:pic>
      <p:pic>
        <p:nvPicPr>
          <p:cNvPr id="45" name="Рисунок 44" descr="Изображение выглядит как текст, письмо, снимок экран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BC19CD48-04D6-7F36-7F7E-4E0DF95023E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61406" y="5194758"/>
            <a:ext cx="1636709" cy="23154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8DD686-9758-7B9F-0C00-AAD8E0425BA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2065708" y="422102"/>
            <a:ext cx="1602339" cy="5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431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F7C76E8-A9A8-41F1-B7E7-0DFC4CD3ADA1}"/>
              </a:ext>
            </a:extLst>
          </p:cNvPr>
          <p:cNvSpPr txBox="1"/>
          <p:nvPr/>
        </p:nvSpPr>
        <p:spPr>
          <a:xfrm>
            <a:off x="777766" y="512800"/>
            <a:ext cx="9676462" cy="2035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21.10.2022 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открытие новой производственной площадки </a:t>
            </a:r>
            <a:r>
              <a:rPr lang="en-US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Stereotech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.</a:t>
            </a:r>
            <a:endParaRPr lang="ru-RU" sz="4210" dirty="0">
              <a:solidFill>
                <a:srgbClr val="65D3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C17193-0609-9207-B531-AD0AA3825109}"/>
              </a:ext>
            </a:extLst>
          </p:cNvPr>
          <p:cNvSpPr txBox="1"/>
          <p:nvPr/>
        </p:nvSpPr>
        <p:spPr>
          <a:xfrm>
            <a:off x="2574627" y="2891703"/>
            <a:ext cx="1994108" cy="756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3668291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специалистов</a:t>
            </a:r>
          </a:p>
          <a:p>
            <a:pPr defTabSz="1149126">
              <a:lnSpc>
                <a:spcPct val="120000"/>
              </a:lnSpc>
              <a:tabLst>
                <a:tab pos="3668291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в 2022 году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3EE687-0C16-4252-9758-13C3643878D7}"/>
              </a:ext>
            </a:extLst>
          </p:cNvPr>
          <p:cNvSpPr txBox="1"/>
          <p:nvPr/>
        </p:nvSpPr>
        <p:spPr>
          <a:xfrm>
            <a:off x="642806" y="2331726"/>
            <a:ext cx="2160213" cy="2385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3668291" algn="r"/>
              </a:tabLst>
            </a:pPr>
            <a:r>
              <a:rPr lang="ru-RU" sz="13448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65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E26B1B-92B3-4D18-A2DE-971D157082AC}"/>
              </a:ext>
            </a:extLst>
          </p:cNvPr>
          <p:cNvSpPr txBox="1"/>
          <p:nvPr/>
        </p:nvSpPr>
        <p:spPr>
          <a:xfrm>
            <a:off x="808911" y="6791690"/>
            <a:ext cx="2606621" cy="411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3668291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принтеров в год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A58D87-F15E-EC6A-6A79-50D5B63284E3}"/>
              </a:ext>
            </a:extLst>
          </p:cNvPr>
          <p:cNvSpPr txBox="1"/>
          <p:nvPr/>
        </p:nvSpPr>
        <p:spPr>
          <a:xfrm>
            <a:off x="642806" y="4817184"/>
            <a:ext cx="3115318" cy="2385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3668291" algn="r"/>
              </a:tabLst>
            </a:pPr>
            <a:r>
              <a:rPr lang="en-US" sz="13448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960</a:t>
            </a:r>
            <a:endParaRPr lang="ru-RU" sz="13448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0A5730-9C6B-DF25-4C74-2E61F9939128}"/>
              </a:ext>
            </a:extLst>
          </p:cNvPr>
          <p:cNvSpPr txBox="1"/>
          <p:nvPr/>
        </p:nvSpPr>
        <p:spPr>
          <a:xfrm>
            <a:off x="808912" y="4645513"/>
            <a:ext cx="3291804" cy="756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3668291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проектная мощность производства</a:t>
            </a:r>
          </a:p>
        </p:txBody>
      </p:sp>
      <p:pic>
        <p:nvPicPr>
          <p:cNvPr id="10" name="Рисунок 9" descr="Изображение выглядит как человек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2B1E404A-6113-19F4-C9C1-3E62CBBFB8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839" y="2312609"/>
            <a:ext cx="9062903" cy="519464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6DFF171-E6BD-C6DD-0DEC-D4ED72863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65708" y="422102"/>
            <a:ext cx="1602339" cy="5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67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5C063F-EC9E-E12B-5963-B59D8391C0D0}"/>
              </a:ext>
            </a:extLst>
          </p:cNvPr>
          <p:cNvSpPr txBox="1"/>
          <p:nvPr/>
        </p:nvSpPr>
        <p:spPr>
          <a:xfrm>
            <a:off x="619868" y="1159515"/>
            <a:ext cx="9604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Stereotech в топ-30 проектов, представленных</a:t>
            </a:r>
            <a:r>
              <a:rPr lang="en-US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в Совете Федерации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546400-683B-76B9-C354-C7FD82521D96}"/>
              </a:ext>
            </a:extLst>
          </p:cNvPr>
          <p:cNvSpPr txBox="1"/>
          <p:nvPr/>
        </p:nvSpPr>
        <p:spPr>
          <a:xfrm>
            <a:off x="619868" y="6281302"/>
            <a:ext cx="5836413" cy="1106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5D принтер от компании «Stereotech» в топ-30 проектов, представленных на выставке в Совете Федерации!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Наши достижения оценили спикер СФ Валентина Матвиенко и председатель госкорпорации развития «ВЭБ.РФ» Игорь Шувалов.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A77AC-C792-9500-1DB4-33E3E7EA347D}"/>
              </a:ext>
            </a:extLst>
          </p:cNvPr>
          <p:cNvSpPr txBox="1"/>
          <p:nvPr/>
        </p:nvSpPr>
        <p:spPr>
          <a:xfrm>
            <a:off x="619868" y="351412"/>
            <a:ext cx="7197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Высокая оценка проекта</a:t>
            </a:r>
            <a:endParaRPr lang="ru-RU" sz="36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A289E3-9185-297B-EDA9-B6D8F47C31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973" y="1738646"/>
            <a:ext cx="5719308" cy="4289481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человек, костюм, потолок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4AEA7F43-4B08-4877-F3DD-5A87872776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2944" y="1738646"/>
            <a:ext cx="5883092" cy="428948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E279A0-BDE5-5110-0A58-C1A9A13BC0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65708" y="422102"/>
            <a:ext cx="1602339" cy="5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653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7A5A0E07-47DF-4951-8953-3753B79F26E9}"/>
              </a:ext>
            </a:extLst>
          </p:cNvPr>
          <p:cNvSpPr txBox="1"/>
          <p:nvPr/>
        </p:nvSpPr>
        <p:spPr>
          <a:xfrm>
            <a:off x="724875" y="5133212"/>
            <a:ext cx="32272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Победитель в номинации «Высокие технологии» форума «Сильные идеи для нового времени 2023»</a:t>
            </a:r>
            <a:endParaRPr lang="ru-RU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C4D8EC-B431-3990-7536-69E880DD9BBD}"/>
              </a:ext>
            </a:extLst>
          </p:cNvPr>
          <p:cNvSpPr txBox="1"/>
          <p:nvPr/>
        </p:nvSpPr>
        <p:spPr>
          <a:xfrm>
            <a:off x="472110" y="274541"/>
            <a:ext cx="8416449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Уровень проекта</a:t>
            </a:r>
            <a:endParaRPr lang="ru-RU" sz="421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592260A-2F86-07AC-5DD9-D7A81855B6F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00224" y="402557"/>
            <a:ext cx="1585004" cy="494922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человек, обувь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4847739B-4570-907A-989C-1A728A02B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387" y="1317830"/>
            <a:ext cx="9422428" cy="6281618"/>
          </a:xfrm>
          <a:prstGeom prst="rect">
            <a:avLst/>
          </a:prstGeom>
        </p:spPr>
      </p:pic>
      <p:pic>
        <p:nvPicPr>
          <p:cNvPr id="9" name="Рисунок 8" descr="Изображение выглядит как одежда, человек, текст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8A8A3440-A6D2-0523-512A-40AE48E78A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716" y="1304855"/>
            <a:ext cx="2424368" cy="3636916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вентилятор, устройство&#10;&#10;Автоматически созданное описание">
            <a:extLst>
              <a:ext uri="{FF2B5EF4-FFF2-40B4-BE49-F238E27FC236}">
                <a16:creationId xmlns:a16="http://schemas.microsoft.com/office/drawing/2014/main" id="{B33F8AED-CB75-4A4D-B9EF-CC793E8558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0730" y="6288002"/>
            <a:ext cx="2759005" cy="131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7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BBC242FD-F8E4-2B4D-8C72-5F273090A4EA}"/>
              </a:ext>
            </a:extLst>
          </p:cNvPr>
          <p:cNvSpPr txBox="1">
            <a:spLocks/>
          </p:cNvSpPr>
          <p:nvPr/>
        </p:nvSpPr>
        <p:spPr>
          <a:xfrm>
            <a:off x="663104" y="506660"/>
            <a:ext cx="10515600" cy="4975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Дорожная карта проекта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F25197-80AA-873E-5022-E76475F54C9B}"/>
              </a:ext>
            </a:extLst>
          </p:cNvPr>
          <p:cNvSpPr txBox="1"/>
          <p:nvPr/>
        </p:nvSpPr>
        <p:spPr>
          <a:xfrm>
            <a:off x="565662" y="1395443"/>
            <a:ext cx="5701919" cy="956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3189">
              <a:lnSpc>
                <a:spcPct val="120000"/>
              </a:lnSpc>
              <a:tabLst>
                <a:tab pos="3457805" algn="r"/>
              </a:tabLst>
            </a:pPr>
            <a:r>
              <a:rPr lang="ru-RU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Цели в трёхлетнем горизонте: создание федеральной сети хабов реинжиниринга и маркетплейса индустриальных деталей</a:t>
            </a: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5D691D-5C61-1CDD-DEF6-12EB10DF7FC4}"/>
              </a:ext>
            </a:extLst>
          </p:cNvPr>
          <p:cNvSpPr txBox="1"/>
          <p:nvPr/>
        </p:nvSpPr>
        <p:spPr>
          <a:xfrm>
            <a:off x="695639" y="5152057"/>
            <a:ext cx="2055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Идея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851B34-6E55-25B0-7E80-39503743CEED}"/>
              </a:ext>
            </a:extLst>
          </p:cNvPr>
          <p:cNvSpPr txBox="1"/>
          <p:nvPr/>
        </p:nvSpPr>
        <p:spPr>
          <a:xfrm>
            <a:off x="695638" y="5544978"/>
            <a:ext cx="2055395" cy="51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Определена концепция 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5-осевой печати</a:t>
            </a:r>
            <a:endParaRPr lang="ru-RU" sz="12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9D4609-13B3-D82E-618D-C1F5B2223769}"/>
              </a:ext>
            </a:extLst>
          </p:cNvPr>
          <p:cNvSpPr txBox="1"/>
          <p:nvPr/>
        </p:nvSpPr>
        <p:spPr>
          <a:xfrm>
            <a:off x="2934714" y="5152057"/>
            <a:ext cx="2055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Образец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539E62-8415-A7F7-2FCC-414060E2DBD8}"/>
              </a:ext>
            </a:extLst>
          </p:cNvPr>
          <p:cNvSpPr txBox="1"/>
          <p:nvPr/>
        </p:nvSpPr>
        <p:spPr>
          <a:xfrm>
            <a:off x="2934713" y="5544978"/>
            <a:ext cx="2055395" cy="961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Первый образец, пригодный для промышленного применения</a:t>
            </a:r>
            <a:endParaRPr lang="ru-RU" sz="12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8D9604-56AF-0D13-6DB4-10CD7D4351D4}"/>
              </a:ext>
            </a:extLst>
          </p:cNvPr>
          <p:cNvSpPr txBox="1"/>
          <p:nvPr/>
        </p:nvSpPr>
        <p:spPr>
          <a:xfrm>
            <a:off x="5101738" y="5152057"/>
            <a:ext cx="2554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Инвестирование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C7F1C4-1660-326B-ACAB-087597DB8249}"/>
              </a:ext>
            </a:extLst>
          </p:cNvPr>
          <p:cNvSpPr txBox="1"/>
          <p:nvPr/>
        </p:nvSpPr>
        <p:spPr>
          <a:xfrm>
            <a:off x="5149693" y="6136678"/>
            <a:ext cx="2055395" cy="140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Привлечено венчурное инвестирование. Развёрнута производственная площадка с мощностью до 960 принтеров в год</a:t>
            </a:r>
            <a:endParaRPr lang="ru-RU" sz="12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4CC146-C4C4-86B4-BA76-C109D1B42771}"/>
              </a:ext>
            </a:extLst>
          </p:cNvPr>
          <p:cNvSpPr txBox="1"/>
          <p:nvPr/>
        </p:nvSpPr>
        <p:spPr>
          <a:xfrm>
            <a:off x="7957569" y="5152057"/>
            <a:ext cx="2194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Развитие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232556-523B-51A3-1809-1FFDF9DF8947}"/>
              </a:ext>
            </a:extLst>
          </p:cNvPr>
          <p:cNvSpPr txBox="1"/>
          <p:nvPr/>
        </p:nvSpPr>
        <p:spPr>
          <a:xfrm>
            <a:off x="7957568" y="5544978"/>
            <a:ext cx="2150256" cy="118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B2B // </a:t>
            </a: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Разворачивается сеть франчайзи для дистрибуции решения в регионы.</a:t>
            </a:r>
          </a:p>
          <a:p>
            <a:pPr>
              <a:lnSpc>
                <a:spcPct val="120000"/>
              </a:lnSpc>
            </a:pPr>
            <a:endParaRPr lang="ru-RU" sz="1200" dirty="0">
              <a:solidFill>
                <a:schemeClr val="bg1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95AB923B-0325-0BAF-F4C2-CCAFABD6BF93}"/>
              </a:ext>
            </a:extLst>
          </p:cNvPr>
          <p:cNvCxnSpPr>
            <a:cxnSpLocks/>
          </p:cNvCxnSpPr>
          <p:nvPr/>
        </p:nvCxnSpPr>
        <p:spPr>
          <a:xfrm>
            <a:off x="780191" y="4831300"/>
            <a:ext cx="12916759" cy="0"/>
          </a:xfrm>
          <a:prstGeom prst="straightConnector1">
            <a:avLst/>
          </a:prstGeom>
          <a:ln w="28575">
            <a:solidFill>
              <a:srgbClr val="65D3FF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>
            <a:extLst>
              <a:ext uri="{FF2B5EF4-FFF2-40B4-BE49-F238E27FC236}">
                <a16:creationId xmlns:a16="http://schemas.microsoft.com/office/drawing/2014/main" id="{E369E0C6-8047-EB5E-5C1C-D09DE8D6E599}"/>
              </a:ext>
            </a:extLst>
          </p:cNvPr>
          <p:cNvSpPr/>
          <p:nvPr/>
        </p:nvSpPr>
        <p:spPr>
          <a:xfrm>
            <a:off x="939988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702525-3487-F43A-B24B-E5A45B7B44B8}"/>
              </a:ext>
            </a:extLst>
          </p:cNvPr>
          <p:cNvSpPr txBox="1"/>
          <p:nvPr/>
        </p:nvSpPr>
        <p:spPr>
          <a:xfrm>
            <a:off x="651251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2012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9E9F199A-3628-E2C0-3A70-4728B1F66C00}"/>
              </a:ext>
            </a:extLst>
          </p:cNvPr>
          <p:cNvSpPr/>
          <p:nvPr/>
        </p:nvSpPr>
        <p:spPr>
          <a:xfrm>
            <a:off x="2224925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1D6E2D-B29F-A738-81A9-916A1EF5D5C9}"/>
              </a:ext>
            </a:extLst>
          </p:cNvPr>
          <p:cNvSpPr txBox="1"/>
          <p:nvPr/>
        </p:nvSpPr>
        <p:spPr>
          <a:xfrm>
            <a:off x="1917631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201</a:t>
            </a:r>
            <a:r>
              <a:rPr lang="en-US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6B57F62C-6305-5DEF-C091-EBD5F5C48916}"/>
              </a:ext>
            </a:extLst>
          </p:cNvPr>
          <p:cNvSpPr/>
          <p:nvPr/>
        </p:nvSpPr>
        <p:spPr>
          <a:xfrm>
            <a:off x="3509862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7CF51F-38E2-0585-819D-E6DAE57C7B55}"/>
              </a:ext>
            </a:extLst>
          </p:cNvPr>
          <p:cNvSpPr txBox="1"/>
          <p:nvPr/>
        </p:nvSpPr>
        <p:spPr>
          <a:xfrm>
            <a:off x="3126484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2019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22D3C056-A990-747E-0DBC-21A62A254822}"/>
              </a:ext>
            </a:extLst>
          </p:cNvPr>
          <p:cNvSpPr/>
          <p:nvPr/>
        </p:nvSpPr>
        <p:spPr>
          <a:xfrm>
            <a:off x="4794799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BC43110-ABB5-555E-0198-461579A7DF29}"/>
              </a:ext>
            </a:extLst>
          </p:cNvPr>
          <p:cNvSpPr txBox="1"/>
          <p:nvPr/>
        </p:nvSpPr>
        <p:spPr>
          <a:xfrm>
            <a:off x="4434416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2020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2BC1B71A-8B13-B2EE-FC18-75A94EA86472}"/>
              </a:ext>
            </a:extLst>
          </p:cNvPr>
          <p:cNvSpPr/>
          <p:nvPr/>
        </p:nvSpPr>
        <p:spPr>
          <a:xfrm>
            <a:off x="6079736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619CDD-633F-F1EE-337F-85BC5A2D061C}"/>
              </a:ext>
            </a:extLst>
          </p:cNvPr>
          <p:cNvSpPr txBox="1"/>
          <p:nvPr/>
        </p:nvSpPr>
        <p:spPr>
          <a:xfrm>
            <a:off x="5905467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2021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68A30312-A635-1B21-23E1-65FDB6B11ED2}"/>
              </a:ext>
            </a:extLst>
          </p:cNvPr>
          <p:cNvSpPr/>
          <p:nvPr/>
        </p:nvSpPr>
        <p:spPr>
          <a:xfrm>
            <a:off x="7364673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49739BB7-60E0-9D61-412E-823E28EA1003}"/>
              </a:ext>
            </a:extLst>
          </p:cNvPr>
          <p:cNvSpPr/>
          <p:nvPr/>
        </p:nvSpPr>
        <p:spPr>
          <a:xfrm>
            <a:off x="8649610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F4EAA9D-1862-9862-E69E-DCDCEC1FB891}"/>
              </a:ext>
            </a:extLst>
          </p:cNvPr>
          <p:cNvSpPr txBox="1"/>
          <p:nvPr/>
        </p:nvSpPr>
        <p:spPr>
          <a:xfrm>
            <a:off x="8474546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2023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EBAA6D96-5443-2066-86CD-6A2424D8501D}"/>
              </a:ext>
            </a:extLst>
          </p:cNvPr>
          <p:cNvSpPr/>
          <p:nvPr/>
        </p:nvSpPr>
        <p:spPr>
          <a:xfrm>
            <a:off x="9934547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550197F-45D2-E9F2-4B8D-9BEC8A9B5B83}"/>
              </a:ext>
            </a:extLst>
          </p:cNvPr>
          <p:cNvSpPr txBox="1"/>
          <p:nvPr/>
        </p:nvSpPr>
        <p:spPr>
          <a:xfrm>
            <a:off x="9649354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2024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39" name="Овал 38">
            <a:extLst>
              <a:ext uri="{FF2B5EF4-FFF2-40B4-BE49-F238E27FC236}">
                <a16:creationId xmlns:a16="http://schemas.microsoft.com/office/drawing/2014/main" id="{1C599CCA-5055-7D21-356F-0A057F4CC66C}"/>
              </a:ext>
            </a:extLst>
          </p:cNvPr>
          <p:cNvSpPr/>
          <p:nvPr/>
        </p:nvSpPr>
        <p:spPr>
          <a:xfrm>
            <a:off x="11219487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59AFAAD-EF38-5C0A-E202-E3AA3E9BB73A}"/>
              </a:ext>
            </a:extLst>
          </p:cNvPr>
          <p:cNvSpPr txBox="1"/>
          <p:nvPr/>
        </p:nvSpPr>
        <p:spPr>
          <a:xfrm>
            <a:off x="10824215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2025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2AABC8F-D618-933D-1559-9635C15AEA42}"/>
              </a:ext>
            </a:extLst>
          </p:cNvPr>
          <p:cNvSpPr txBox="1"/>
          <p:nvPr/>
        </p:nvSpPr>
        <p:spPr>
          <a:xfrm>
            <a:off x="1587758" y="3800152"/>
            <a:ext cx="2055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Прототип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EFC7AB72-BAC9-875A-9BB5-418997FAFAB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7706" y="6572657"/>
            <a:ext cx="833844" cy="46166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AD8358A3-0E8C-BB9B-4365-4CFA7D19E4B7}"/>
              </a:ext>
            </a:extLst>
          </p:cNvPr>
          <p:cNvSpPr txBox="1"/>
          <p:nvPr/>
        </p:nvSpPr>
        <p:spPr>
          <a:xfrm>
            <a:off x="3843902" y="3800152"/>
            <a:ext cx="229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Сертификация</a:t>
            </a:r>
          </a:p>
        </p:txBody>
      </p:sp>
      <p:graphicFrame>
        <p:nvGraphicFramePr>
          <p:cNvPr id="44" name="Объект 43">
            <a:extLst>
              <a:ext uri="{FF2B5EF4-FFF2-40B4-BE49-F238E27FC236}">
                <a16:creationId xmlns:a16="http://schemas.microsoft.com/office/drawing/2014/main" id="{4BDD5A30-020A-33BF-83F7-72372D18C5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597516"/>
              </p:ext>
            </p:extLst>
          </p:nvPr>
        </p:nvGraphicFramePr>
        <p:xfrm>
          <a:off x="4012214" y="2711115"/>
          <a:ext cx="762556" cy="108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505007" imgH="7848345" progId="Acrobat.Document.DC">
                  <p:embed/>
                </p:oleObj>
              </mc:Choice>
              <mc:Fallback>
                <p:oleObj name="Acrobat Document" r:id="rId4" imgW="5505007" imgH="7848345" progId="Acrobat.Document.DC">
                  <p:embed/>
                  <p:pic>
                    <p:nvPicPr>
                      <p:cNvPr id="44" name="Объект 43">
                        <a:extLst>
                          <a:ext uri="{FF2B5EF4-FFF2-40B4-BE49-F238E27FC236}">
                            <a16:creationId xmlns:a16="http://schemas.microsoft.com/office/drawing/2014/main" id="{4BDD5A30-020A-33BF-83F7-72372D18C5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12214" y="2711115"/>
                        <a:ext cx="762556" cy="108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Объект 46">
            <a:extLst>
              <a:ext uri="{FF2B5EF4-FFF2-40B4-BE49-F238E27FC236}">
                <a16:creationId xmlns:a16="http://schemas.microsoft.com/office/drawing/2014/main" id="{C4E8CFED-0FC1-1DDD-CC7C-B6AD33C716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609165"/>
              </p:ext>
            </p:extLst>
          </p:nvPr>
        </p:nvGraphicFramePr>
        <p:xfrm>
          <a:off x="4847564" y="2713015"/>
          <a:ext cx="768290" cy="108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6" imgW="5667153" imgH="8019618" progId="Acrobat.Document.DC">
                  <p:embed/>
                </p:oleObj>
              </mc:Choice>
              <mc:Fallback>
                <p:oleObj name="Acrobat Document" r:id="rId6" imgW="5667153" imgH="8019618" progId="Acrobat.Document.DC">
                  <p:embed/>
                  <p:pic>
                    <p:nvPicPr>
                      <p:cNvPr id="47" name="Объект 46">
                        <a:extLst>
                          <a:ext uri="{FF2B5EF4-FFF2-40B4-BE49-F238E27FC236}">
                            <a16:creationId xmlns:a16="http://schemas.microsoft.com/office/drawing/2014/main" id="{C4E8CFED-0FC1-1DDD-CC7C-B6AD33C716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47564" y="2713015"/>
                        <a:ext cx="768290" cy="108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D768B293-707C-6F91-CE20-BE8DEAA363E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31709" y="5551903"/>
            <a:ext cx="1737236" cy="502255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0FAF0096-7C80-03D8-390D-81EA84CB880F}"/>
              </a:ext>
            </a:extLst>
          </p:cNvPr>
          <p:cNvSpPr txBox="1"/>
          <p:nvPr/>
        </p:nvSpPr>
        <p:spPr>
          <a:xfrm>
            <a:off x="6571623" y="3800152"/>
            <a:ext cx="2292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Продвижение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9380462-87A0-58AD-E6C2-59980A93B3E5}"/>
              </a:ext>
            </a:extLst>
          </p:cNvPr>
          <p:cNvSpPr txBox="1"/>
          <p:nvPr/>
        </p:nvSpPr>
        <p:spPr>
          <a:xfrm>
            <a:off x="6660620" y="1588741"/>
            <a:ext cx="2436660" cy="2512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Открыты представительства: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Беларусь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Ханты-Мансийск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Челябинск</a:t>
            </a:r>
          </a:p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Москва</a:t>
            </a:r>
          </a:p>
          <a:p>
            <a:pPr>
              <a:lnSpc>
                <a:spcPct val="120000"/>
              </a:lnSpc>
            </a:pPr>
            <a:endParaRPr lang="ru-RU" sz="1200" dirty="0">
              <a:solidFill>
                <a:schemeClr val="bg1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Готовятся к открытию: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Узбекистан</a:t>
            </a:r>
          </a:p>
          <a:p>
            <a:pPr>
              <a:lnSpc>
                <a:spcPct val="120000"/>
              </a:lnSpc>
            </a:pP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Азербайджан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— Турция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endParaRPr lang="ru-RU" sz="12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51" name="Равнобедренный треугольник 50">
            <a:extLst>
              <a:ext uri="{FF2B5EF4-FFF2-40B4-BE49-F238E27FC236}">
                <a16:creationId xmlns:a16="http://schemas.microsoft.com/office/drawing/2014/main" id="{B32ECA3C-A468-B345-C9AC-F2BA29FCD397}"/>
              </a:ext>
            </a:extLst>
          </p:cNvPr>
          <p:cNvSpPr/>
          <p:nvPr/>
        </p:nvSpPr>
        <p:spPr>
          <a:xfrm rot="10800000">
            <a:off x="9217319" y="4487504"/>
            <a:ext cx="354500" cy="348817"/>
          </a:xfrm>
          <a:prstGeom prst="triangle">
            <a:avLst/>
          </a:prstGeom>
          <a:solidFill>
            <a:srgbClr val="FF341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F47402C-E7A4-332B-FEF8-BE7637EC4592}"/>
              </a:ext>
            </a:extLst>
          </p:cNvPr>
          <p:cNvSpPr txBox="1"/>
          <p:nvPr/>
        </p:nvSpPr>
        <p:spPr>
          <a:xfrm>
            <a:off x="7224353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2022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F688DAD-C866-874D-932A-C66D12F15D75}"/>
              </a:ext>
            </a:extLst>
          </p:cNvPr>
          <p:cNvSpPr txBox="1"/>
          <p:nvPr/>
        </p:nvSpPr>
        <p:spPr>
          <a:xfrm>
            <a:off x="9625569" y="3800152"/>
            <a:ext cx="3767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Мировая дистрибуция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3FD18E9-F17B-0057-2DEB-EAE7B4098C0B}"/>
              </a:ext>
            </a:extLst>
          </p:cNvPr>
          <p:cNvSpPr txBox="1"/>
          <p:nvPr/>
        </p:nvSpPr>
        <p:spPr>
          <a:xfrm>
            <a:off x="9642712" y="2891946"/>
            <a:ext cx="2436660" cy="961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B2C // </a:t>
            </a: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Выход на международные рынки с комплектом 5</a:t>
            </a:r>
            <a:r>
              <a:rPr lang="en-US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D Upgrade </a:t>
            </a: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для </a:t>
            </a:r>
            <a:r>
              <a:rPr lang="en-US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3D </a:t>
            </a: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принтеров</a:t>
            </a:r>
            <a:endParaRPr lang="ru-RU" sz="12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92365C77-312D-3B98-2E79-76085B98F3CA}"/>
              </a:ext>
            </a:extLst>
          </p:cNvPr>
          <p:cNvSpPr/>
          <p:nvPr/>
        </p:nvSpPr>
        <p:spPr>
          <a:xfrm>
            <a:off x="13123885" y="4733645"/>
            <a:ext cx="195310" cy="195310"/>
          </a:xfrm>
          <a:prstGeom prst="ellipse">
            <a:avLst/>
          </a:prstGeom>
          <a:solidFill>
            <a:srgbClr val="65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484C41-B789-69C6-5639-279657848DE4}"/>
              </a:ext>
            </a:extLst>
          </p:cNvPr>
          <p:cNvSpPr txBox="1"/>
          <p:nvPr/>
        </p:nvSpPr>
        <p:spPr>
          <a:xfrm>
            <a:off x="12728613" y="4273635"/>
            <a:ext cx="927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2028</a:t>
            </a:r>
            <a:endParaRPr lang="ru-RU" sz="2400" dirty="0">
              <a:solidFill>
                <a:srgbClr val="64D2FF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84E2B9-1C77-0463-C929-23495D0844A4}"/>
              </a:ext>
            </a:extLst>
          </p:cNvPr>
          <p:cNvSpPr txBox="1"/>
          <p:nvPr/>
        </p:nvSpPr>
        <p:spPr>
          <a:xfrm>
            <a:off x="9879264" y="5561054"/>
            <a:ext cx="1856992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B2B // </a:t>
            </a: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Разработка принтера</a:t>
            </a:r>
            <a:b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</a:br>
            <a:r>
              <a:rPr lang="ru-RU" sz="12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версии 6.0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1BA94E-FB68-355D-E047-0C2831A1814C}"/>
              </a:ext>
            </a:extLst>
          </p:cNvPr>
          <p:cNvSpPr txBox="1"/>
          <p:nvPr/>
        </p:nvSpPr>
        <p:spPr>
          <a:xfrm>
            <a:off x="9846913" y="5152057"/>
            <a:ext cx="2194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Разработка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C6B687-8F58-27A7-1309-EBE9C5011595}"/>
              </a:ext>
            </a:extLst>
          </p:cNvPr>
          <p:cNvSpPr txBox="1"/>
          <p:nvPr/>
        </p:nvSpPr>
        <p:spPr>
          <a:xfrm>
            <a:off x="11997167" y="5152057"/>
            <a:ext cx="2044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Мировое</a:t>
            </a:r>
          </a:p>
          <a:p>
            <a:r>
              <a:rPr lang="ru-RU" sz="240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господство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1151A0-D16C-8092-2080-03F6EF9745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065708" y="422102"/>
            <a:ext cx="1602339" cy="5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22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F26401-68BA-35E3-4111-7F7647322A9D}"/>
              </a:ext>
            </a:extLst>
          </p:cNvPr>
          <p:cNvSpPr txBox="1"/>
          <p:nvPr/>
        </p:nvSpPr>
        <p:spPr>
          <a:xfrm>
            <a:off x="777766" y="512800"/>
            <a:ext cx="10264612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</a:t>
            </a:r>
            <a:r>
              <a:rPr lang="en-US" sz="4210" dirty="0" err="1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DTech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в промышленности</a:t>
            </a:r>
          </a:p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Кейс </a:t>
            </a:r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№80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633A88-138E-8595-7DC5-45FF721D3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12737" y="439876"/>
            <a:ext cx="1585004" cy="494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2726BD-F07E-2283-18E6-BC8927B1F15A}"/>
              </a:ext>
            </a:extLst>
          </p:cNvPr>
          <p:cNvSpPr txBox="1"/>
          <p:nvPr/>
        </p:nvSpPr>
        <p:spPr>
          <a:xfrm>
            <a:off x="777767" y="4047381"/>
            <a:ext cx="8266732" cy="352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Отрасль:	 	Химическая промышленность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Изделие:		Мембрана насоса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Применимость:		</a:t>
            </a:r>
            <a:r>
              <a:rPr lang="tr-TR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DELLMECO DM 15/55 PTS-DM1</a:t>
            </a: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Особенности:		Работа в 33% р-ре соляной к-ты 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Цена:		24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800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5</a:t>
            </a:r>
            <a:r>
              <a:rPr lang="en-US" sz="1871" dirty="0" err="1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DTech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	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585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endParaRPr lang="en-US" sz="1871" dirty="0">
              <a:solidFill>
                <a:srgbClr val="65D3FF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194680D-ECED-11A7-0FA6-63A98C52FE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40301" y="4265506"/>
            <a:ext cx="6457440" cy="309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9B0F0E-4F7D-B898-83F9-77F156E7256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2886">
            <a:off x="7587010" y="1748160"/>
            <a:ext cx="4343926" cy="2888186"/>
          </a:xfrm>
          <a:prstGeom prst="rect">
            <a:avLst/>
          </a:prstGeom>
        </p:spPr>
      </p:pic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F4AA1173-F565-4524-5842-4ABCADDD3B99}"/>
              </a:ext>
            </a:extLst>
          </p:cNvPr>
          <p:cNvSpPr/>
          <p:nvPr/>
        </p:nvSpPr>
        <p:spPr>
          <a:xfrm rot="5400000">
            <a:off x="9626198" y="4326109"/>
            <a:ext cx="1526725" cy="292453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3164764"/>
              <a:gd name="connsiteY0" fmla="*/ 0 h 452409"/>
              <a:gd name="connsiteX1" fmla="*/ 3164764 w 3164764"/>
              <a:gd name="connsiteY1" fmla="*/ 452409 h 452409"/>
              <a:gd name="connsiteX0" fmla="*/ 0 w 3791230"/>
              <a:gd name="connsiteY0" fmla="*/ 349239 h 493884"/>
              <a:gd name="connsiteX1" fmla="*/ 3791229 w 3791230"/>
              <a:gd name="connsiteY1" fmla="*/ 355045 h 493884"/>
              <a:gd name="connsiteX0" fmla="*/ 0 w 3791228"/>
              <a:gd name="connsiteY0" fmla="*/ 283900 h 440205"/>
              <a:gd name="connsiteX1" fmla="*/ 3791229 w 3791228"/>
              <a:gd name="connsiteY1" fmla="*/ 289706 h 440205"/>
              <a:gd name="connsiteX0" fmla="*/ 0 w 3791230"/>
              <a:gd name="connsiteY0" fmla="*/ 283900 h 440204"/>
              <a:gd name="connsiteX1" fmla="*/ 3791229 w 3791230"/>
              <a:gd name="connsiteY1" fmla="*/ 289706 h 440204"/>
              <a:gd name="connsiteX0" fmla="*/ 0 w 3791228"/>
              <a:gd name="connsiteY0" fmla="*/ 327134 h 386721"/>
              <a:gd name="connsiteX1" fmla="*/ 3791229 w 3791228"/>
              <a:gd name="connsiteY1" fmla="*/ 332940 h 386721"/>
              <a:gd name="connsiteX0" fmla="*/ 0 w 3607876"/>
              <a:gd name="connsiteY0" fmla="*/ 561904 h 611360"/>
              <a:gd name="connsiteX1" fmla="*/ 3607875 w 3607876"/>
              <a:gd name="connsiteY1" fmla="*/ 287285 h 611360"/>
              <a:gd name="connsiteX0" fmla="*/ 0 w 3607874"/>
              <a:gd name="connsiteY0" fmla="*/ 581476 h 599746"/>
              <a:gd name="connsiteX1" fmla="*/ 3607875 w 3607874"/>
              <a:gd name="connsiteY1" fmla="*/ 306857 h 59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07874" h="599746">
                <a:moveTo>
                  <a:pt x="0" y="581476"/>
                </a:moveTo>
                <a:cubicBezTo>
                  <a:pt x="1151671" y="770145"/>
                  <a:pt x="2288351" y="-585071"/>
                  <a:pt x="3607875" y="306857"/>
                </a:cubicBezTo>
              </a:path>
            </a:pathLst>
          </a:custGeom>
          <a:noFill/>
          <a:ln w="508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7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98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69ACA8-3D00-4178-AC40-C88913E55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9"/>
            <a:ext cx="14257338" cy="80197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CE5983-9DD7-488D-9EA6-CDC2D9BCCEDF}"/>
              </a:ext>
            </a:extLst>
          </p:cNvPr>
          <p:cNvSpPr txBox="1"/>
          <p:nvPr/>
        </p:nvSpPr>
        <p:spPr>
          <a:xfrm>
            <a:off x="1882304" y="5780492"/>
            <a:ext cx="4941841" cy="1617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105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Волгоград</a:t>
            </a:r>
          </a:p>
          <a:p>
            <a:pPr>
              <a:lnSpc>
                <a:spcPct val="120000"/>
              </a:lnSpc>
            </a:pPr>
            <a:r>
              <a:rPr lang="ru-RU" sz="2105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ул. Циолковского, 9а</a:t>
            </a:r>
          </a:p>
          <a:p>
            <a:pPr>
              <a:lnSpc>
                <a:spcPct val="120000"/>
              </a:lnSpc>
            </a:pPr>
            <a:r>
              <a:rPr lang="ru-RU" sz="2105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+7 499 348 1848, +7 902 364 8404</a:t>
            </a:r>
          </a:p>
          <a:p>
            <a:pPr>
              <a:lnSpc>
                <a:spcPct val="120000"/>
              </a:lnSpc>
            </a:pPr>
            <a:r>
              <a:rPr lang="en-US" sz="2105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5dtech.pro</a:t>
            </a:r>
            <a:endParaRPr lang="ru-RU" sz="2105" dirty="0">
              <a:solidFill>
                <a:schemeClr val="bg1"/>
              </a:solidFill>
              <a:latin typeface="Roboto Thin" panose="02000000000000000000" pitchFamily="2" charset="0"/>
              <a:ea typeface="Roboto Thin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50418C-EBB2-46A0-80D0-FE8E43C60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7760" y="514584"/>
            <a:ext cx="2884432" cy="9006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234A5B-5470-55DB-66D0-D115AB7668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4969" y="275349"/>
            <a:ext cx="6085839" cy="774455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DE62FB-FC46-63C6-F75C-38962DFD0A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2304" y="1788919"/>
            <a:ext cx="3719588" cy="370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65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BBC242FD-F8E4-2B4D-8C72-5F273090A4EA}"/>
              </a:ext>
            </a:extLst>
          </p:cNvPr>
          <p:cNvSpPr txBox="1">
            <a:spLocks/>
          </p:cNvSpPr>
          <p:nvPr/>
        </p:nvSpPr>
        <p:spPr>
          <a:xfrm>
            <a:off x="992203" y="559893"/>
            <a:ext cx="7093160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5</a:t>
            </a:r>
            <a:r>
              <a:rPr lang="en-US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D </a:t>
            </a:r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принтер печатает то, </a:t>
            </a:r>
            <a:b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</a:br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что другим не под силу</a:t>
            </a:r>
          </a:p>
        </p:txBody>
      </p:sp>
      <p:pic>
        <p:nvPicPr>
          <p:cNvPr id="2" name="Рисунок 1" descr="Изображение выглядит как музык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B2FAD78-5127-53B0-3148-F2A8BAE149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8" r="7764"/>
          <a:stretch/>
        </p:blipFill>
        <p:spPr>
          <a:xfrm>
            <a:off x="766829" y="2227739"/>
            <a:ext cx="6031871" cy="4152513"/>
          </a:xfrm>
          <a:prstGeom prst="rect">
            <a:avLst/>
          </a:prstGeom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69FD20A0-FAC8-B3BD-A3BF-E8C654EF85C8}"/>
              </a:ext>
            </a:extLst>
          </p:cNvPr>
          <p:cNvCxnSpPr>
            <a:cxnSpLocks/>
          </p:cNvCxnSpPr>
          <p:nvPr/>
        </p:nvCxnSpPr>
        <p:spPr>
          <a:xfrm flipV="1">
            <a:off x="246276" y="2872365"/>
            <a:ext cx="3137452" cy="25624"/>
          </a:xfrm>
          <a:prstGeom prst="straightConnector1">
            <a:avLst/>
          </a:prstGeom>
          <a:ln w="63500" cap="rnd">
            <a:solidFill>
              <a:srgbClr val="65D3FF"/>
            </a:solidFill>
            <a:round/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06E2985-BEE1-0047-8498-8EB52935E1F6}"/>
              </a:ext>
            </a:extLst>
          </p:cNvPr>
          <p:cNvCxnSpPr>
            <a:cxnSpLocks/>
          </p:cNvCxnSpPr>
          <p:nvPr/>
        </p:nvCxnSpPr>
        <p:spPr>
          <a:xfrm>
            <a:off x="297076" y="2409039"/>
            <a:ext cx="3078432" cy="1408778"/>
          </a:xfrm>
          <a:prstGeom prst="straightConnector1">
            <a:avLst/>
          </a:prstGeom>
          <a:ln w="63500" cap="rnd">
            <a:solidFill>
              <a:srgbClr val="65D3FF"/>
            </a:solidFill>
            <a:round/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ECF4FC7E-2D9A-B089-45A5-85E26E20B562}"/>
              </a:ext>
            </a:extLst>
          </p:cNvPr>
          <p:cNvSpPr/>
          <p:nvPr/>
        </p:nvSpPr>
        <p:spPr>
          <a:xfrm>
            <a:off x="1896997" y="4227060"/>
            <a:ext cx="1538103" cy="1907822"/>
          </a:xfrm>
          <a:custGeom>
            <a:avLst/>
            <a:gdLst>
              <a:gd name="connsiteX0" fmla="*/ 0 w 1149337"/>
              <a:gd name="connsiteY0" fmla="*/ 0 h 2247900"/>
              <a:gd name="connsiteX1" fmla="*/ 901700 w 1149337"/>
              <a:gd name="connsiteY1" fmla="*/ 565150 h 2247900"/>
              <a:gd name="connsiteX2" fmla="*/ 1136650 w 1149337"/>
              <a:gd name="connsiteY2" fmla="*/ 2247900 h 2247900"/>
              <a:gd name="connsiteX0" fmla="*/ 0 w 1341295"/>
              <a:gd name="connsiteY0" fmla="*/ 0 h 2247900"/>
              <a:gd name="connsiteX1" fmla="*/ 1276350 w 1341295"/>
              <a:gd name="connsiteY1" fmla="*/ 781050 h 2247900"/>
              <a:gd name="connsiteX2" fmla="*/ 1136650 w 1341295"/>
              <a:gd name="connsiteY2" fmla="*/ 2247900 h 2247900"/>
              <a:gd name="connsiteX0" fmla="*/ 0 w 1401208"/>
              <a:gd name="connsiteY0" fmla="*/ 0 h 2247900"/>
              <a:gd name="connsiteX1" fmla="*/ 1276350 w 1401208"/>
              <a:gd name="connsiteY1" fmla="*/ 781050 h 2247900"/>
              <a:gd name="connsiteX2" fmla="*/ 1136650 w 1401208"/>
              <a:gd name="connsiteY2" fmla="*/ 2247900 h 2247900"/>
              <a:gd name="connsiteX0" fmla="*/ 0 w 1401208"/>
              <a:gd name="connsiteY0" fmla="*/ 0 h 2247900"/>
              <a:gd name="connsiteX1" fmla="*/ 1276350 w 1401208"/>
              <a:gd name="connsiteY1" fmla="*/ 781050 h 2247900"/>
              <a:gd name="connsiteX2" fmla="*/ 1136650 w 1401208"/>
              <a:gd name="connsiteY2" fmla="*/ 2247900 h 2247900"/>
              <a:gd name="connsiteX0" fmla="*/ 0 w 1385521"/>
              <a:gd name="connsiteY0" fmla="*/ 0 h 2197100"/>
              <a:gd name="connsiteX1" fmla="*/ 1276350 w 1385521"/>
              <a:gd name="connsiteY1" fmla="*/ 781050 h 2197100"/>
              <a:gd name="connsiteX2" fmla="*/ 1041400 w 1385521"/>
              <a:gd name="connsiteY2" fmla="*/ 2197100 h 2197100"/>
              <a:gd name="connsiteX0" fmla="*/ 0 w 1407777"/>
              <a:gd name="connsiteY0" fmla="*/ 0 h 2197100"/>
              <a:gd name="connsiteX1" fmla="*/ 1276350 w 1407777"/>
              <a:gd name="connsiteY1" fmla="*/ 781050 h 2197100"/>
              <a:gd name="connsiteX2" fmla="*/ 1041400 w 1407777"/>
              <a:gd name="connsiteY2" fmla="*/ 2197100 h 2197100"/>
              <a:gd name="connsiteX0" fmla="*/ 0 w 1464927"/>
              <a:gd name="connsiteY0" fmla="*/ 0 h 2114550"/>
              <a:gd name="connsiteX1" fmla="*/ 1333500 w 1464927"/>
              <a:gd name="connsiteY1" fmla="*/ 698500 h 2114550"/>
              <a:gd name="connsiteX2" fmla="*/ 1098550 w 1464927"/>
              <a:gd name="connsiteY2" fmla="*/ 2114550 h 2114550"/>
              <a:gd name="connsiteX0" fmla="*/ 0 w 1464927"/>
              <a:gd name="connsiteY0" fmla="*/ 26363 h 2140913"/>
              <a:gd name="connsiteX1" fmla="*/ 1333500 w 1464927"/>
              <a:gd name="connsiteY1" fmla="*/ 724863 h 2140913"/>
              <a:gd name="connsiteX2" fmla="*/ 1098550 w 1464927"/>
              <a:gd name="connsiteY2" fmla="*/ 2140913 h 2140913"/>
              <a:gd name="connsiteX0" fmla="*/ 0 w 1452227"/>
              <a:gd name="connsiteY0" fmla="*/ 47888 h 2041788"/>
              <a:gd name="connsiteX1" fmla="*/ 1320800 w 1452227"/>
              <a:gd name="connsiteY1" fmla="*/ 625738 h 2041788"/>
              <a:gd name="connsiteX2" fmla="*/ 1085850 w 1452227"/>
              <a:gd name="connsiteY2" fmla="*/ 2041788 h 2041788"/>
              <a:gd name="connsiteX0" fmla="*/ 0 w 1452227"/>
              <a:gd name="connsiteY0" fmla="*/ 33797 h 2027697"/>
              <a:gd name="connsiteX1" fmla="*/ 1320800 w 1452227"/>
              <a:gd name="connsiteY1" fmla="*/ 611647 h 2027697"/>
              <a:gd name="connsiteX2" fmla="*/ 1085850 w 1452227"/>
              <a:gd name="connsiteY2" fmla="*/ 2027697 h 2027697"/>
              <a:gd name="connsiteX0" fmla="*/ 0 w 1560177"/>
              <a:gd name="connsiteY0" fmla="*/ 82305 h 1930155"/>
              <a:gd name="connsiteX1" fmla="*/ 1428750 w 1560177"/>
              <a:gd name="connsiteY1" fmla="*/ 514105 h 1930155"/>
              <a:gd name="connsiteX2" fmla="*/ 1193800 w 1560177"/>
              <a:gd name="connsiteY2" fmla="*/ 1930155 h 1930155"/>
              <a:gd name="connsiteX0" fmla="*/ 0 w 1560177"/>
              <a:gd name="connsiteY0" fmla="*/ 111301 h 1959151"/>
              <a:gd name="connsiteX1" fmla="*/ 1428750 w 1560177"/>
              <a:gd name="connsiteY1" fmla="*/ 543101 h 1959151"/>
              <a:gd name="connsiteX2" fmla="*/ 1193800 w 1560177"/>
              <a:gd name="connsiteY2" fmla="*/ 1959151 h 1959151"/>
              <a:gd name="connsiteX0" fmla="*/ 0 w 1546424"/>
              <a:gd name="connsiteY0" fmla="*/ 111301 h 1984551"/>
              <a:gd name="connsiteX1" fmla="*/ 1428750 w 1546424"/>
              <a:gd name="connsiteY1" fmla="*/ 543101 h 1984551"/>
              <a:gd name="connsiteX2" fmla="*/ 1117600 w 1546424"/>
              <a:gd name="connsiteY2" fmla="*/ 1984551 h 1984551"/>
              <a:gd name="connsiteX0" fmla="*/ 0 w 1556306"/>
              <a:gd name="connsiteY0" fmla="*/ 111301 h 1984551"/>
              <a:gd name="connsiteX1" fmla="*/ 1428750 w 1556306"/>
              <a:gd name="connsiteY1" fmla="*/ 543101 h 1984551"/>
              <a:gd name="connsiteX2" fmla="*/ 1117600 w 1556306"/>
              <a:gd name="connsiteY2" fmla="*/ 1984551 h 1984551"/>
              <a:gd name="connsiteX0" fmla="*/ 0 w 1587640"/>
              <a:gd name="connsiteY0" fmla="*/ 101622 h 1974872"/>
              <a:gd name="connsiteX1" fmla="*/ 1466850 w 1587640"/>
              <a:gd name="connsiteY1" fmla="*/ 558822 h 1974872"/>
              <a:gd name="connsiteX2" fmla="*/ 1117600 w 1587640"/>
              <a:gd name="connsiteY2" fmla="*/ 1974872 h 1974872"/>
              <a:gd name="connsiteX0" fmla="*/ 0 w 1587640"/>
              <a:gd name="connsiteY0" fmla="*/ 96016 h 1969266"/>
              <a:gd name="connsiteX1" fmla="*/ 1466850 w 1587640"/>
              <a:gd name="connsiteY1" fmla="*/ 553216 h 1969266"/>
              <a:gd name="connsiteX2" fmla="*/ 1117600 w 1587640"/>
              <a:gd name="connsiteY2" fmla="*/ 1969266 h 1969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7640" h="1969266">
                <a:moveTo>
                  <a:pt x="0" y="96016"/>
                </a:moveTo>
                <a:cubicBezTo>
                  <a:pt x="298979" y="-11934"/>
                  <a:pt x="1055158" y="-177034"/>
                  <a:pt x="1466850" y="553216"/>
                </a:cubicBezTo>
                <a:cubicBezTo>
                  <a:pt x="1795992" y="1283466"/>
                  <a:pt x="1375833" y="1859199"/>
                  <a:pt x="1117600" y="1969266"/>
                </a:cubicBezTo>
              </a:path>
            </a:pathLst>
          </a:custGeom>
          <a:noFill/>
          <a:ln w="63500" cap="rnd">
            <a:solidFill>
              <a:srgbClr val="65D3FF"/>
            </a:solidFill>
            <a:round/>
            <a:headEnd type="stealth" w="lg" len="lg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4107DD98-8727-2638-FAA7-859BBFCAC943}"/>
              </a:ext>
            </a:extLst>
          </p:cNvPr>
          <p:cNvCxnSpPr>
            <a:cxnSpLocks/>
          </p:cNvCxnSpPr>
          <p:nvPr/>
        </p:nvCxnSpPr>
        <p:spPr>
          <a:xfrm>
            <a:off x="965034" y="1901363"/>
            <a:ext cx="1" cy="2309960"/>
          </a:xfrm>
          <a:prstGeom prst="straightConnector1">
            <a:avLst/>
          </a:prstGeom>
          <a:ln w="63500" cap="rnd">
            <a:solidFill>
              <a:srgbClr val="65D3FF"/>
            </a:solidFill>
            <a:round/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26">
            <a:extLst>
              <a:ext uri="{FF2B5EF4-FFF2-40B4-BE49-F238E27FC236}">
                <a16:creationId xmlns:a16="http://schemas.microsoft.com/office/drawing/2014/main" id="{4F2DAA6D-77DF-5883-F41F-68510032E0BE}"/>
              </a:ext>
            </a:extLst>
          </p:cNvPr>
          <p:cNvSpPr/>
          <p:nvPr/>
        </p:nvSpPr>
        <p:spPr>
          <a:xfrm rot="2742398">
            <a:off x="3886561" y="3065163"/>
            <a:ext cx="2613995" cy="1505308"/>
          </a:xfrm>
          <a:custGeom>
            <a:avLst/>
            <a:gdLst>
              <a:gd name="connsiteX0" fmla="*/ 0 w 2327054"/>
              <a:gd name="connsiteY0" fmla="*/ 1163527 h 2327054"/>
              <a:gd name="connsiteX1" fmla="*/ 1163527 w 2327054"/>
              <a:gd name="connsiteY1" fmla="*/ 0 h 2327054"/>
              <a:gd name="connsiteX2" fmla="*/ 2327054 w 2327054"/>
              <a:gd name="connsiteY2" fmla="*/ 1163527 h 2327054"/>
              <a:gd name="connsiteX3" fmla="*/ 1163527 w 2327054"/>
              <a:gd name="connsiteY3" fmla="*/ 2327054 h 2327054"/>
              <a:gd name="connsiteX4" fmla="*/ 0 w 2327054"/>
              <a:gd name="connsiteY4" fmla="*/ 1163527 h 2327054"/>
              <a:gd name="connsiteX0" fmla="*/ 0 w 2327054"/>
              <a:gd name="connsiteY0" fmla="*/ 1163527 h 2327054"/>
              <a:gd name="connsiteX1" fmla="*/ 1163527 w 2327054"/>
              <a:gd name="connsiteY1" fmla="*/ 0 h 2327054"/>
              <a:gd name="connsiteX2" fmla="*/ 2327054 w 2327054"/>
              <a:gd name="connsiteY2" fmla="*/ 1163527 h 2327054"/>
              <a:gd name="connsiteX3" fmla="*/ 1163527 w 2327054"/>
              <a:gd name="connsiteY3" fmla="*/ 2327054 h 2327054"/>
              <a:gd name="connsiteX4" fmla="*/ 91440 w 2327054"/>
              <a:gd name="connsiteY4" fmla="*/ 1254967 h 2327054"/>
              <a:gd name="connsiteX0" fmla="*/ 0 w 2327054"/>
              <a:gd name="connsiteY0" fmla="*/ 1163527 h 2332194"/>
              <a:gd name="connsiteX1" fmla="*/ 1163527 w 2327054"/>
              <a:gd name="connsiteY1" fmla="*/ 0 h 2332194"/>
              <a:gd name="connsiteX2" fmla="*/ 2327054 w 2327054"/>
              <a:gd name="connsiteY2" fmla="*/ 1163527 h 2332194"/>
              <a:gd name="connsiteX3" fmla="*/ 1163527 w 2327054"/>
              <a:gd name="connsiteY3" fmla="*/ 2327054 h 2332194"/>
              <a:gd name="connsiteX4" fmla="*/ 40640 w 2327054"/>
              <a:gd name="connsiteY4" fmla="*/ 1477217 h 2332194"/>
              <a:gd name="connsiteX0" fmla="*/ 0 w 2327054"/>
              <a:gd name="connsiteY0" fmla="*/ 1163527 h 2332891"/>
              <a:gd name="connsiteX1" fmla="*/ 1163527 w 2327054"/>
              <a:gd name="connsiteY1" fmla="*/ 0 h 2332891"/>
              <a:gd name="connsiteX2" fmla="*/ 2327054 w 2327054"/>
              <a:gd name="connsiteY2" fmla="*/ 1163527 h 2332891"/>
              <a:gd name="connsiteX3" fmla="*/ 1163527 w 2327054"/>
              <a:gd name="connsiteY3" fmla="*/ 2327054 h 2332891"/>
              <a:gd name="connsiteX4" fmla="*/ 40640 w 2327054"/>
              <a:gd name="connsiteY4" fmla="*/ 1477217 h 2332891"/>
              <a:gd name="connsiteX0" fmla="*/ 0 w 2327054"/>
              <a:gd name="connsiteY0" fmla="*/ 1163527 h 2328146"/>
              <a:gd name="connsiteX1" fmla="*/ 1163527 w 2327054"/>
              <a:gd name="connsiteY1" fmla="*/ 0 h 2328146"/>
              <a:gd name="connsiteX2" fmla="*/ 2327054 w 2327054"/>
              <a:gd name="connsiteY2" fmla="*/ 1163527 h 2328146"/>
              <a:gd name="connsiteX3" fmla="*/ 1163527 w 2327054"/>
              <a:gd name="connsiteY3" fmla="*/ 2327054 h 2328146"/>
              <a:gd name="connsiteX4" fmla="*/ 40640 w 2327054"/>
              <a:gd name="connsiteY4" fmla="*/ 1477217 h 2328146"/>
              <a:gd name="connsiteX0" fmla="*/ 0 w 2288954"/>
              <a:gd name="connsiteY0" fmla="*/ 1018530 h 2329199"/>
              <a:gd name="connsiteX1" fmla="*/ 1125427 w 2288954"/>
              <a:gd name="connsiteY1" fmla="*/ 1053 h 2329199"/>
              <a:gd name="connsiteX2" fmla="*/ 2288954 w 2288954"/>
              <a:gd name="connsiteY2" fmla="*/ 1164580 h 2329199"/>
              <a:gd name="connsiteX3" fmla="*/ 1125427 w 2288954"/>
              <a:gd name="connsiteY3" fmla="*/ 2328107 h 2329199"/>
              <a:gd name="connsiteX4" fmla="*/ 2540 w 2288954"/>
              <a:gd name="connsiteY4" fmla="*/ 1478270 h 2329199"/>
              <a:gd name="connsiteX0" fmla="*/ 0 w 2288954"/>
              <a:gd name="connsiteY0" fmla="*/ 1018021 h 2328690"/>
              <a:gd name="connsiteX1" fmla="*/ 1125427 w 2288954"/>
              <a:gd name="connsiteY1" fmla="*/ 544 h 2328690"/>
              <a:gd name="connsiteX2" fmla="*/ 2288954 w 2288954"/>
              <a:gd name="connsiteY2" fmla="*/ 1164071 h 2328690"/>
              <a:gd name="connsiteX3" fmla="*/ 1125427 w 2288954"/>
              <a:gd name="connsiteY3" fmla="*/ 2327598 h 2328690"/>
              <a:gd name="connsiteX4" fmla="*/ 2540 w 2288954"/>
              <a:gd name="connsiteY4" fmla="*/ 1477761 h 2328690"/>
              <a:gd name="connsiteX0" fmla="*/ 0 w 2288954"/>
              <a:gd name="connsiteY0" fmla="*/ 1017479 h 2328148"/>
              <a:gd name="connsiteX1" fmla="*/ 1125427 w 2288954"/>
              <a:gd name="connsiteY1" fmla="*/ 2 h 2328148"/>
              <a:gd name="connsiteX2" fmla="*/ 2288954 w 2288954"/>
              <a:gd name="connsiteY2" fmla="*/ 1163529 h 2328148"/>
              <a:gd name="connsiteX3" fmla="*/ 1125427 w 2288954"/>
              <a:gd name="connsiteY3" fmla="*/ 2327056 h 2328148"/>
              <a:gd name="connsiteX4" fmla="*/ 2540 w 2288954"/>
              <a:gd name="connsiteY4" fmla="*/ 1477219 h 2328148"/>
              <a:gd name="connsiteX0" fmla="*/ 0 w 2269904"/>
              <a:gd name="connsiteY0" fmla="*/ 1019105 h 2333349"/>
              <a:gd name="connsiteX1" fmla="*/ 1125427 w 2269904"/>
              <a:gd name="connsiteY1" fmla="*/ 1628 h 2333349"/>
              <a:gd name="connsiteX2" fmla="*/ 2269904 w 2269904"/>
              <a:gd name="connsiteY2" fmla="*/ 1203255 h 2333349"/>
              <a:gd name="connsiteX3" fmla="*/ 1125427 w 2269904"/>
              <a:gd name="connsiteY3" fmla="*/ 2328682 h 2333349"/>
              <a:gd name="connsiteX4" fmla="*/ 2540 w 2269904"/>
              <a:gd name="connsiteY4" fmla="*/ 1478845 h 2333349"/>
              <a:gd name="connsiteX0" fmla="*/ 0 w 2269904"/>
              <a:gd name="connsiteY0" fmla="*/ 1019105 h 2333349"/>
              <a:gd name="connsiteX1" fmla="*/ 1125427 w 2269904"/>
              <a:gd name="connsiteY1" fmla="*/ 1628 h 2333349"/>
              <a:gd name="connsiteX2" fmla="*/ 2269904 w 2269904"/>
              <a:gd name="connsiteY2" fmla="*/ 1203255 h 2333349"/>
              <a:gd name="connsiteX3" fmla="*/ 1157177 w 2269904"/>
              <a:gd name="connsiteY3" fmla="*/ 2328682 h 2333349"/>
              <a:gd name="connsiteX4" fmla="*/ 2540 w 2269904"/>
              <a:gd name="connsiteY4" fmla="*/ 1478845 h 2333349"/>
              <a:gd name="connsiteX0" fmla="*/ 0 w 2269904"/>
              <a:gd name="connsiteY0" fmla="*/ 1019105 h 2330476"/>
              <a:gd name="connsiteX1" fmla="*/ 1125427 w 2269904"/>
              <a:gd name="connsiteY1" fmla="*/ 1628 h 2330476"/>
              <a:gd name="connsiteX2" fmla="*/ 2269904 w 2269904"/>
              <a:gd name="connsiteY2" fmla="*/ 1203255 h 2330476"/>
              <a:gd name="connsiteX3" fmla="*/ 1157177 w 2269904"/>
              <a:gd name="connsiteY3" fmla="*/ 2328682 h 2330476"/>
              <a:gd name="connsiteX4" fmla="*/ 2540 w 2269904"/>
              <a:gd name="connsiteY4" fmla="*/ 1478845 h 2330476"/>
              <a:gd name="connsiteX0" fmla="*/ 0 w 2269904"/>
              <a:gd name="connsiteY0" fmla="*/ 1017549 h 2328920"/>
              <a:gd name="connsiteX1" fmla="*/ 1125427 w 2269904"/>
              <a:gd name="connsiteY1" fmla="*/ 72 h 2328920"/>
              <a:gd name="connsiteX2" fmla="*/ 2269904 w 2269904"/>
              <a:gd name="connsiteY2" fmla="*/ 1201699 h 2328920"/>
              <a:gd name="connsiteX3" fmla="*/ 1157177 w 2269904"/>
              <a:gd name="connsiteY3" fmla="*/ 2327126 h 2328920"/>
              <a:gd name="connsiteX4" fmla="*/ 2540 w 2269904"/>
              <a:gd name="connsiteY4" fmla="*/ 1477289 h 2328920"/>
              <a:gd name="connsiteX0" fmla="*/ 0 w 2308004"/>
              <a:gd name="connsiteY0" fmla="*/ 1025330 h 2330351"/>
              <a:gd name="connsiteX1" fmla="*/ 1163527 w 2308004"/>
              <a:gd name="connsiteY1" fmla="*/ 1503 h 2330351"/>
              <a:gd name="connsiteX2" fmla="*/ 2308004 w 2308004"/>
              <a:gd name="connsiteY2" fmla="*/ 1203130 h 2330351"/>
              <a:gd name="connsiteX3" fmla="*/ 1195277 w 2308004"/>
              <a:gd name="connsiteY3" fmla="*/ 2328557 h 2330351"/>
              <a:gd name="connsiteX4" fmla="*/ 40640 w 2308004"/>
              <a:gd name="connsiteY4" fmla="*/ 1478720 h 2330351"/>
              <a:gd name="connsiteX0" fmla="*/ 0 w 2308004"/>
              <a:gd name="connsiteY0" fmla="*/ 1024347 h 2329368"/>
              <a:gd name="connsiteX1" fmla="*/ 1163527 w 2308004"/>
              <a:gd name="connsiteY1" fmla="*/ 520 h 2329368"/>
              <a:gd name="connsiteX2" fmla="*/ 2308004 w 2308004"/>
              <a:gd name="connsiteY2" fmla="*/ 1202147 h 2329368"/>
              <a:gd name="connsiteX3" fmla="*/ 1195277 w 2308004"/>
              <a:gd name="connsiteY3" fmla="*/ 2327574 h 2329368"/>
              <a:gd name="connsiteX4" fmla="*/ 40640 w 2308004"/>
              <a:gd name="connsiteY4" fmla="*/ 1477737 h 2329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004" h="2329368">
                <a:moveTo>
                  <a:pt x="0" y="1024347"/>
                </a:moveTo>
                <a:cubicBezTo>
                  <a:pt x="0" y="381749"/>
                  <a:pt x="613760" y="-16413"/>
                  <a:pt x="1163527" y="520"/>
                </a:cubicBezTo>
                <a:cubicBezTo>
                  <a:pt x="1713294" y="17453"/>
                  <a:pt x="2308004" y="559549"/>
                  <a:pt x="2308004" y="1202147"/>
                </a:cubicBezTo>
                <a:cubicBezTo>
                  <a:pt x="2308004" y="1844745"/>
                  <a:pt x="1598571" y="2300692"/>
                  <a:pt x="1195277" y="2327574"/>
                </a:cubicBezTo>
                <a:cubicBezTo>
                  <a:pt x="791983" y="2354456"/>
                  <a:pt x="209550" y="2079695"/>
                  <a:pt x="40640" y="1477737"/>
                </a:cubicBezTo>
              </a:path>
            </a:pathLst>
          </a:custGeom>
          <a:noFill/>
          <a:ln w="63500" cap="rnd">
            <a:solidFill>
              <a:srgbClr val="65D3FF"/>
            </a:solidFill>
            <a:round/>
            <a:headEnd type="stealth" w="lg" len="lg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7ECD69-1E9F-DB85-527C-003955E20910}"/>
              </a:ext>
            </a:extLst>
          </p:cNvPr>
          <p:cNvSpPr txBox="1"/>
          <p:nvPr/>
        </p:nvSpPr>
        <p:spPr>
          <a:xfrm>
            <a:off x="2767730" y="2249612"/>
            <a:ext cx="334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5D3F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X</a:t>
            </a:r>
            <a:endParaRPr lang="ru-RU" sz="2000" dirty="0">
              <a:solidFill>
                <a:srgbClr val="65D3FF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1F1120-1FF2-55FF-B53E-A6B6E4B76E4B}"/>
              </a:ext>
            </a:extLst>
          </p:cNvPr>
          <p:cNvSpPr txBox="1"/>
          <p:nvPr/>
        </p:nvSpPr>
        <p:spPr>
          <a:xfrm>
            <a:off x="2595247" y="3033784"/>
            <a:ext cx="334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5D3F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</a:t>
            </a:r>
            <a:endParaRPr lang="ru-RU" sz="2000" dirty="0">
              <a:solidFill>
                <a:srgbClr val="65D3FF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FDD1E7-B209-EBD5-D058-2BD07002409F}"/>
              </a:ext>
            </a:extLst>
          </p:cNvPr>
          <p:cNvSpPr txBox="1"/>
          <p:nvPr/>
        </p:nvSpPr>
        <p:spPr>
          <a:xfrm>
            <a:off x="1059772" y="3433894"/>
            <a:ext cx="334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65D3F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Z</a:t>
            </a:r>
            <a:endParaRPr lang="ru-RU" sz="2000" dirty="0">
              <a:solidFill>
                <a:srgbClr val="65D3FF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B30ECD-CAB1-87B6-B629-729076311592}"/>
              </a:ext>
            </a:extLst>
          </p:cNvPr>
          <p:cNvSpPr txBox="1"/>
          <p:nvPr/>
        </p:nvSpPr>
        <p:spPr>
          <a:xfrm>
            <a:off x="4916896" y="3417707"/>
            <a:ext cx="340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65D3F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588499-E752-4B08-DFF9-DA2A205023D9}"/>
              </a:ext>
            </a:extLst>
          </p:cNvPr>
          <p:cNvSpPr txBox="1"/>
          <p:nvPr/>
        </p:nvSpPr>
        <p:spPr>
          <a:xfrm>
            <a:off x="1218012" y="5173097"/>
            <a:ext cx="340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65D3F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А</a:t>
            </a:r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1776DB12-90CB-240A-DE98-CD81C17B8F76}"/>
              </a:ext>
            </a:extLst>
          </p:cNvPr>
          <p:cNvGrpSpPr/>
          <p:nvPr/>
        </p:nvGrpSpPr>
        <p:grpSpPr>
          <a:xfrm>
            <a:off x="14533769" y="4227060"/>
            <a:ext cx="620863" cy="3122802"/>
            <a:chOff x="14533769" y="4227060"/>
            <a:chExt cx="620863" cy="3122802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DD1D5A42-212F-31CA-6089-8A3AA0F0F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533769" y="4227060"/>
              <a:ext cx="620863" cy="551878"/>
            </a:xfrm>
            <a:prstGeom prst="rect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EE864BF1-1819-B177-6D66-2F4E61574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4552907" y="5083632"/>
              <a:ext cx="465892" cy="586678"/>
            </a:xfrm>
            <a:prstGeom prst="rect">
              <a:avLst/>
            </a:prstGeom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09CAFED8-FDFD-82C5-0BE0-B127143F2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4551083" y="5971425"/>
              <a:ext cx="465892" cy="586678"/>
            </a:xfrm>
            <a:prstGeom prst="rect">
              <a:avLst/>
            </a:prstGeom>
          </p:spPr>
        </p:pic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51B57C06-4B55-E46A-E518-B59560A47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4564109" y="6891200"/>
              <a:ext cx="491424" cy="458662"/>
            </a:xfrm>
            <a:prstGeom prst="rect">
              <a:avLst/>
            </a:prstGeom>
          </p:spPr>
        </p:pic>
      </p:grpSp>
      <p:pic>
        <p:nvPicPr>
          <p:cNvPr id="59" name="Рисунок 58" descr="Изображение выглядит как цилиндр, пластик&#10;&#10;Автоматически созданное описание">
            <a:extLst>
              <a:ext uri="{FF2B5EF4-FFF2-40B4-BE49-F238E27FC236}">
                <a16:creationId xmlns:a16="http://schemas.microsoft.com/office/drawing/2014/main" id="{D88590C3-5DCB-F64F-BFF6-EEE90CD4707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8216" y="524038"/>
            <a:ext cx="3416742" cy="2467647"/>
          </a:xfrm>
          <a:prstGeom prst="rect">
            <a:avLst/>
          </a:prstGeom>
        </p:spPr>
      </p:pic>
      <p:sp>
        <p:nvSpPr>
          <p:cNvPr id="47" name="Заголовок 1">
            <a:extLst>
              <a:ext uri="{FF2B5EF4-FFF2-40B4-BE49-F238E27FC236}">
                <a16:creationId xmlns:a16="http://schemas.microsoft.com/office/drawing/2014/main" id="{BCD8C970-A1A2-BDB0-F8B9-35E66BF4A570}"/>
              </a:ext>
            </a:extLst>
          </p:cNvPr>
          <p:cNvSpPr txBox="1">
            <a:spLocks/>
          </p:cNvSpPr>
          <p:nvPr/>
        </p:nvSpPr>
        <p:spPr>
          <a:xfrm>
            <a:off x="8655838" y="193875"/>
            <a:ext cx="642219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3D</a:t>
            </a:r>
            <a:endParaRPr lang="ru-RU" sz="3200" dirty="0">
              <a:solidFill>
                <a:srgbClr val="FF000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48" name="Заголовок 1">
            <a:extLst>
              <a:ext uri="{FF2B5EF4-FFF2-40B4-BE49-F238E27FC236}">
                <a16:creationId xmlns:a16="http://schemas.microsoft.com/office/drawing/2014/main" id="{39CA1242-A273-52A2-296A-31B74133D650}"/>
              </a:ext>
            </a:extLst>
          </p:cNvPr>
          <p:cNvSpPr txBox="1">
            <a:spLocks/>
          </p:cNvSpPr>
          <p:nvPr/>
        </p:nvSpPr>
        <p:spPr>
          <a:xfrm>
            <a:off x="12387016" y="249545"/>
            <a:ext cx="642219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00B0F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5D</a:t>
            </a:r>
            <a:endParaRPr lang="ru-RU" sz="32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pic>
        <p:nvPicPr>
          <p:cNvPr id="53" name="Рисунок 52" descr="Изображение выглядит как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3A5E6BEA-BF8D-8DE1-1566-4FD769407EA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49028" y="3414886"/>
            <a:ext cx="2364182" cy="1532930"/>
          </a:xfrm>
          <a:prstGeom prst="rect">
            <a:avLst/>
          </a:prstGeom>
        </p:spPr>
      </p:pic>
      <p:pic>
        <p:nvPicPr>
          <p:cNvPr id="54" name="Рисунок 53" descr="Изображение выглядит как темный, зубчатая передача&#10;&#10;Автоматически созданное описание">
            <a:extLst>
              <a:ext uri="{FF2B5EF4-FFF2-40B4-BE49-F238E27FC236}">
                <a16:creationId xmlns:a16="http://schemas.microsoft.com/office/drawing/2014/main" id="{DF59DB50-A61E-F621-BE87-0CB946259C7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3142" y="3551389"/>
            <a:ext cx="2016318" cy="1417220"/>
          </a:xfrm>
          <a:prstGeom prst="rect">
            <a:avLst/>
          </a:prstGeom>
        </p:spPr>
      </p:pic>
      <p:pic>
        <p:nvPicPr>
          <p:cNvPr id="55" name="Рисунок 54" descr="Изображение выглядит как внутренний, темный, закрыть&#10;&#10;Автоматически созданное описание">
            <a:extLst>
              <a:ext uri="{FF2B5EF4-FFF2-40B4-BE49-F238E27FC236}">
                <a16:creationId xmlns:a16="http://schemas.microsoft.com/office/drawing/2014/main" id="{B21BE7A7-319A-C22D-BBDD-DF756D19554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8044" y="5321724"/>
            <a:ext cx="2945257" cy="1971618"/>
          </a:xfrm>
          <a:prstGeom prst="rect">
            <a:avLst/>
          </a:prstGeom>
        </p:spPr>
      </p:pic>
      <p:sp>
        <p:nvSpPr>
          <p:cNvPr id="56" name="Заголовок 1">
            <a:extLst>
              <a:ext uri="{FF2B5EF4-FFF2-40B4-BE49-F238E27FC236}">
                <a16:creationId xmlns:a16="http://schemas.microsoft.com/office/drawing/2014/main" id="{33F818AB-79BC-CA06-5352-BBBC82B25D14}"/>
              </a:ext>
            </a:extLst>
          </p:cNvPr>
          <p:cNvSpPr txBox="1">
            <a:spLocks/>
          </p:cNvSpPr>
          <p:nvPr/>
        </p:nvSpPr>
        <p:spPr>
          <a:xfrm>
            <a:off x="725513" y="6593040"/>
            <a:ext cx="6031872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Фрагмент «восстановления мембраны» — печать на 5</a:t>
            </a:r>
            <a:r>
              <a:rPr lang="en-US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D </a:t>
            </a: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принтере мембраны </a:t>
            </a:r>
            <a:r>
              <a:rPr lang="tr-TR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DELLMECO DM 15/55 PTS-DM1 </a:t>
            </a: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на закладной.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Стоимость оригинальной детали: 24800₽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rgbClr val="00B0F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Цена восстановленной по технологии 5</a:t>
            </a:r>
            <a:r>
              <a:rPr lang="en-US" sz="1400" dirty="0">
                <a:solidFill>
                  <a:srgbClr val="00B0F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D: </a:t>
            </a:r>
            <a:r>
              <a:rPr lang="ru-RU" sz="1400" dirty="0">
                <a:solidFill>
                  <a:srgbClr val="00B0F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1200</a:t>
            </a:r>
            <a:r>
              <a:rPr lang="en-US" sz="1400" dirty="0">
                <a:solidFill>
                  <a:srgbClr val="00B0F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₽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60" name="Заголовок 1">
            <a:extLst>
              <a:ext uri="{FF2B5EF4-FFF2-40B4-BE49-F238E27FC236}">
                <a16:creationId xmlns:a16="http://schemas.microsoft.com/office/drawing/2014/main" id="{B930B4D1-92B5-6D0C-4623-EA90D5209A37}"/>
              </a:ext>
            </a:extLst>
          </p:cNvPr>
          <p:cNvSpPr txBox="1">
            <a:spLocks/>
          </p:cNvSpPr>
          <p:nvPr/>
        </p:nvSpPr>
        <p:spPr>
          <a:xfrm>
            <a:off x="7862697" y="1098648"/>
            <a:ext cx="1745347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Деталь может </a:t>
            </a:r>
            <a:b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</a:b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«расслоиться» </a:t>
            </a:r>
            <a:b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</a:b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под нагрузкой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61" name="Заголовок 1">
            <a:extLst>
              <a:ext uri="{FF2B5EF4-FFF2-40B4-BE49-F238E27FC236}">
                <a16:creationId xmlns:a16="http://schemas.microsoft.com/office/drawing/2014/main" id="{F818211A-CECA-6395-0B8C-48177A76D338}"/>
              </a:ext>
            </a:extLst>
          </p:cNvPr>
          <p:cNvSpPr txBox="1">
            <a:spLocks/>
          </p:cNvSpPr>
          <p:nvPr/>
        </p:nvSpPr>
        <p:spPr>
          <a:xfrm>
            <a:off x="12119268" y="1135431"/>
            <a:ext cx="1891794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Объёмная структура повышает прочность в 4 раза!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62" name="Заголовок 1">
            <a:extLst>
              <a:ext uri="{FF2B5EF4-FFF2-40B4-BE49-F238E27FC236}">
                <a16:creationId xmlns:a16="http://schemas.microsoft.com/office/drawing/2014/main" id="{AA794ED8-C41A-2073-1E7E-59BF3BCC8A19}"/>
              </a:ext>
            </a:extLst>
          </p:cNvPr>
          <p:cNvSpPr txBox="1">
            <a:spLocks/>
          </p:cNvSpPr>
          <p:nvPr/>
        </p:nvSpPr>
        <p:spPr>
          <a:xfrm>
            <a:off x="8404027" y="4796927"/>
            <a:ext cx="2138467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Масса поддержек может превышать массу полезной детали 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63" name="Заголовок 1">
            <a:extLst>
              <a:ext uri="{FF2B5EF4-FFF2-40B4-BE49-F238E27FC236}">
                <a16:creationId xmlns:a16="http://schemas.microsoft.com/office/drawing/2014/main" id="{5F3A9C6E-81D4-A491-FF19-061CDA8BA662}"/>
              </a:ext>
            </a:extLst>
          </p:cNvPr>
          <p:cNvSpPr txBox="1">
            <a:spLocks/>
          </p:cNvSpPr>
          <p:nvPr/>
        </p:nvSpPr>
        <p:spPr>
          <a:xfrm>
            <a:off x="11955399" y="4564241"/>
            <a:ext cx="1891794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Скорость печати в 2 раза быстрее! 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64" name="Заголовок 1">
            <a:extLst>
              <a:ext uri="{FF2B5EF4-FFF2-40B4-BE49-F238E27FC236}">
                <a16:creationId xmlns:a16="http://schemas.microsoft.com/office/drawing/2014/main" id="{1AF52952-EB3A-8FCA-FB78-BF4D46CD5E90}"/>
              </a:ext>
            </a:extLst>
          </p:cNvPr>
          <p:cNvSpPr txBox="1">
            <a:spLocks/>
          </p:cNvSpPr>
          <p:nvPr/>
        </p:nvSpPr>
        <p:spPr>
          <a:xfrm>
            <a:off x="8408990" y="6978916"/>
            <a:ext cx="2138467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Грубая поверхность после удаления поддержек 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65" name="Заголовок 1">
            <a:extLst>
              <a:ext uri="{FF2B5EF4-FFF2-40B4-BE49-F238E27FC236}">
                <a16:creationId xmlns:a16="http://schemas.microsoft.com/office/drawing/2014/main" id="{3BE90434-AA7B-9F82-ED7C-425C6586530C}"/>
              </a:ext>
            </a:extLst>
          </p:cNvPr>
          <p:cNvSpPr txBox="1">
            <a:spLocks/>
          </p:cNvSpPr>
          <p:nvPr/>
        </p:nvSpPr>
        <p:spPr>
          <a:xfrm>
            <a:off x="12124231" y="6978916"/>
            <a:ext cx="1891794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Чистовая </a:t>
            </a:r>
            <a:b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</a:b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поверхность после печати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B0A6BF3-8E10-7D0A-5965-C21A43BA6833}"/>
              </a:ext>
            </a:extLst>
          </p:cNvPr>
          <p:cNvSpPr txBox="1">
            <a:spLocks/>
          </p:cNvSpPr>
          <p:nvPr/>
        </p:nvSpPr>
        <p:spPr>
          <a:xfrm>
            <a:off x="7862697" y="2487499"/>
            <a:ext cx="1745347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Требуются поддержки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F61A40D-26D9-6C81-C808-74956313B34E}"/>
              </a:ext>
            </a:extLst>
          </p:cNvPr>
          <p:cNvSpPr txBox="1">
            <a:spLocks/>
          </p:cNvSpPr>
          <p:nvPr/>
        </p:nvSpPr>
        <p:spPr>
          <a:xfrm>
            <a:off x="12119268" y="2469632"/>
            <a:ext cx="1891794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Печать </a:t>
            </a:r>
            <a:b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</a:br>
            <a:r>
              <a:rPr lang="ru-RU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 Light" panose="020B0502040204020203" pitchFamily="34" charset="0"/>
              </a:rPr>
              <a:t>без поддержек</a:t>
            </a:r>
            <a:endParaRPr lang="ru-RU" sz="1400" dirty="0">
              <a:solidFill>
                <a:srgbClr val="00B0F0"/>
              </a:solidFill>
              <a:latin typeface="Roboto Light" panose="02000000000000000000" pitchFamily="2" charset="0"/>
              <a:ea typeface="Roboto Light" panose="02000000000000000000" pitchFamily="2" charset="0"/>
              <a:cs typeface="Segoe UI Light" panose="020B0502040204020203" pitchFamily="34" charset="0"/>
            </a:endParaRP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5426F4A9-F529-9172-3A2C-88ABB660DEEE}"/>
              </a:ext>
            </a:extLst>
          </p:cNvPr>
          <p:cNvCxnSpPr/>
          <p:nvPr/>
        </p:nvCxnSpPr>
        <p:spPr>
          <a:xfrm flipV="1">
            <a:off x="8947874" y="2649722"/>
            <a:ext cx="718624" cy="2482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6FDB39FD-DE64-30A5-47AE-8158ED81B8E3}"/>
              </a:ext>
            </a:extLst>
          </p:cNvPr>
          <p:cNvCxnSpPr/>
          <p:nvPr/>
        </p:nvCxnSpPr>
        <p:spPr>
          <a:xfrm flipH="1" flipV="1">
            <a:off x="11489608" y="2409039"/>
            <a:ext cx="532496" cy="521403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3331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D8765B-CDE0-4597-9604-AF0927C751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6427" y="1040380"/>
            <a:ext cx="8045560" cy="6979522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5E7C16DC-0835-4FAB-9F87-224FF781AFDD}"/>
              </a:ext>
            </a:extLst>
          </p:cNvPr>
          <p:cNvCxnSpPr>
            <a:cxnSpLocks/>
          </p:cNvCxnSpPr>
          <p:nvPr/>
        </p:nvCxnSpPr>
        <p:spPr>
          <a:xfrm>
            <a:off x="0" y="3080031"/>
            <a:ext cx="1158409" cy="0"/>
          </a:xfrm>
          <a:prstGeom prst="line">
            <a:avLst/>
          </a:prstGeom>
          <a:ln w="28575">
            <a:solidFill>
              <a:srgbClr val="65D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A6A5A30-40C2-479B-9B85-33410B8F6A20}"/>
              </a:ext>
            </a:extLst>
          </p:cNvPr>
          <p:cNvGrpSpPr/>
          <p:nvPr/>
        </p:nvGrpSpPr>
        <p:grpSpPr>
          <a:xfrm>
            <a:off x="6179109" y="2560950"/>
            <a:ext cx="23981982" cy="2948366"/>
            <a:chOff x="4883355" y="3067579"/>
            <a:chExt cx="20507919" cy="2521262"/>
          </a:xfrm>
        </p:grpSpPr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F81DB909-229A-4D7B-9A40-5BDEA923B5BD}"/>
                </a:ext>
              </a:extLst>
            </p:cNvPr>
            <p:cNvGrpSpPr/>
            <p:nvPr/>
          </p:nvGrpSpPr>
          <p:grpSpPr>
            <a:xfrm>
              <a:off x="4883355" y="3464212"/>
              <a:ext cx="20507919" cy="2124629"/>
              <a:chOff x="-17908230" y="1696446"/>
              <a:chExt cx="20507919" cy="2124629"/>
            </a:xfrm>
          </p:grpSpPr>
          <p:pic>
            <p:nvPicPr>
              <p:cNvPr id="5" name="Рисунок 4" descr="Изображение выглядит как торт, зубчатая передача, украшен, внутренний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80D8CFCA-3EC4-4E54-A96F-84E75724D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0757" y="1696446"/>
                <a:ext cx="1918549" cy="1732554"/>
              </a:xfrm>
              <a:prstGeom prst="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72BD508-81F5-4D8D-BE4F-AE1BFF1F8991}"/>
                  </a:ext>
                </a:extLst>
              </p:cNvPr>
              <p:cNvSpPr txBox="1"/>
              <p:nvPr/>
            </p:nvSpPr>
            <p:spPr>
              <a:xfrm>
                <a:off x="43323" y="3465108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шестерни</a:t>
                </a:r>
              </a:p>
            </p:txBody>
          </p:sp>
          <p:pic>
            <p:nvPicPr>
              <p:cNvPr id="53" name="Рисунок 52" descr="Изображение выглядит как торт, зубчатая передача, украшен, внутренний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A10FB4E3-94FA-4836-8B52-E7C0677DDF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17490796" y="1696446"/>
                <a:ext cx="1918549" cy="1732554"/>
              </a:xfrm>
              <a:prstGeom prst="rect">
                <a:avLst/>
              </a:prstGeom>
            </p:spPr>
          </p:pic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2335C11-4440-4711-B612-3FF32CF0E590}"/>
                  </a:ext>
                </a:extLst>
              </p:cNvPr>
              <p:cNvSpPr txBox="1"/>
              <p:nvPr/>
            </p:nvSpPr>
            <p:spPr>
              <a:xfrm>
                <a:off x="-17908230" y="3465108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шестерни</a:t>
                </a:r>
              </a:p>
            </p:txBody>
          </p:sp>
        </p:grp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A753F83A-17F4-4BB5-BBD0-3205D44D91E3}"/>
                </a:ext>
              </a:extLst>
            </p:cNvPr>
            <p:cNvGrpSpPr/>
            <p:nvPr/>
          </p:nvGrpSpPr>
          <p:grpSpPr>
            <a:xfrm>
              <a:off x="17859320" y="3684379"/>
              <a:ext cx="2556366" cy="1899987"/>
              <a:chOff x="3319330" y="1921088"/>
              <a:chExt cx="2556366" cy="1899987"/>
            </a:xfrm>
          </p:grpSpPr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45B78C37-826E-471D-A58E-052756D904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727479" y="1921088"/>
                <a:ext cx="1878373" cy="1482271"/>
              </a:xfrm>
              <a:prstGeom prst="rect">
                <a:avLst/>
              </a:prstGeom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7462D51B-ECB3-4C0F-BDB7-451BFD39B9A0}"/>
                  </a:ext>
                </a:extLst>
              </p:cNvPr>
              <p:cNvSpPr txBox="1"/>
              <p:nvPr/>
            </p:nvSpPr>
            <p:spPr>
              <a:xfrm>
                <a:off x="3319330" y="3465108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крыльчатки</a:t>
                </a:r>
              </a:p>
            </p:txBody>
          </p: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55236E22-2838-4455-85AF-99E5F12A3EC9}"/>
                </a:ext>
              </a:extLst>
            </p:cNvPr>
            <p:cNvGrpSpPr/>
            <p:nvPr/>
          </p:nvGrpSpPr>
          <p:grpSpPr>
            <a:xfrm>
              <a:off x="20181238" y="3684379"/>
              <a:ext cx="2888118" cy="1892608"/>
              <a:chOff x="6296025" y="1928467"/>
              <a:chExt cx="2888118" cy="1892608"/>
            </a:xfrm>
          </p:grpSpPr>
          <p:pic>
            <p:nvPicPr>
              <p:cNvPr id="22" name="Рисунок 21" descr="Изображение выглядит как чашка, кофе, темный, кофейная чашка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1BA4EC9B-2BC0-4CB8-98D4-F78DCE3A0A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17384" y="1928467"/>
                <a:ext cx="2572528" cy="1339597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6BB2475-73D4-46F2-B31D-1FDE5FC88013}"/>
                  </a:ext>
                </a:extLst>
              </p:cNvPr>
              <p:cNvSpPr txBox="1"/>
              <p:nvPr/>
            </p:nvSpPr>
            <p:spPr>
              <a:xfrm>
                <a:off x="6296025" y="3465108"/>
                <a:ext cx="2888118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уплотнители и сальники</a:t>
                </a:r>
              </a:p>
            </p:txBody>
          </p:sp>
        </p:grpSp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id="{2ABE089E-B1B4-4E3B-974A-846367F77A61}"/>
                </a:ext>
              </a:extLst>
            </p:cNvPr>
            <p:cNvGrpSpPr/>
            <p:nvPr/>
          </p:nvGrpSpPr>
          <p:grpSpPr>
            <a:xfrm>
              <a:off x="14158805" y="3511425"/>
              <a:ext cx="2556366" cy="2063307"/>
              <a:chOff x="6269599" y="4497200"/>
              <a:chExt cx="2556366" cy="2063307"/>
            </a:xfrm>
          </p:grpSpPr>
          <p:pic>
            <p:nvPicPr>
              <p:cNvPr id="24" name="Рисунок 23" descr="Изображение выглядит как зубчатая передача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2BE33512-3D9B-4B38-99F1-84E97F0186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9417" y="4497200"/>
                <a:ext cx="1876730" cy="1406348"/>
              </a:xfrm>
              <a:prstGeom prst="rect">
                <a:avLst/>
              </a:prstGeom>
            </p:spPr>
          </p:pic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F075D2FA-3DA7-48AD-A4F0-D9BA640EF9CB}"/>
                  </a:ext>
                </a:extLst>
              </p:cNvPr>
              <p:cNvSpPr txBox="1"/>
              <p:nvPr/>
            </p:nvSpPr>
            <p:spPr>
              <a:xfrm>
                <a:off x="6269599" y="6204540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шнеки и передачи</a:t>
                </a:r>
              </a:p>
            </p:txBody>
          </p:sp>
        </p:grp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37AC071C-3660-48B2-8A51-4D2095B10371}"/>
                </a:ext>
              </a:extLst>
            </p:cNvPr>
            <p:cNvGrpSpPr/>
            <p:nvPr/>
          </p:nvGrpSpPr>
          <p:grpSpPr>
            <a:xfrm>
              <a:off x="9752420" y="3067579"/>
              <a:ext cx="2556366" cy="2509371"/>
              <a:chOff x="3319330" y="4051136"/>
              <a:chExt cx="2556366" cy="2509371"/>
            </a:xfrm>
          </p:grpSpPr>
          <p:pic>
            <p:nvPicPr>
              <p:cNvPr id="27" name="Рисунок 26" descr="Изображение выглядит как легкий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964D3428-E906-468C-9215-D8F66F5003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8965866">
                <a:off x="3598175" y="4051136"/>
                <a:ext cx="2088022" cy="2255064"/>
              </a:xfrm>
              <a:prstGeom prst="rect">
                <a:avLst/>
              </a:prstGeom>
            </p:spPr>
          </p:pic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5F87E030-90A4-4062-A7C2-FFD472249037}"/>
                  </a:ext>
                </a:extLst>
              </p:cNvPr>
              <p:cNvSpPr txBox="1"/>
              <p:nvPr/>
            </p:nvSpPr>
            <p:spPr>
              <a:xfrm>
                <a:off x="3319330" y="6204540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оси и валы</a:t>
                </a:r>
              </a:p>
            </p:txBody>
          </p:sp>
        </p:grpSp>
        <p:grpSp>
          <p:nvGrpSpPr>
            <p:cNvPr id="40" name="Группа 39">
              <a:extLst>
                <a:ext uri="{FF2B5EF4-FFF2-40B4-BE49-F238E27FC236}">
                  <a16:creationId xmlns:a16="http://schemas.microsoft.com/office/drawing/2014/main" id="{77EB4894-1371-4ED0-9765-841F756D00B3}"/>
                </a:ext>
              </a:extLst>
            </p:cNvPr>
            <p:cNvGrpSpPr/>
            <p:nvPr/>
          </p:nvGrpSpPr>
          <p:grpSpPr>
            <a:xfrm>
              <a:off x="16019381" y="3469240"/>
              <a:ext cx="2556366" cy="2105492"/>
              <a:chOff x="82491" y="4455015"/>
              <a:chExt cx="2556366" cy="2105492"/>
            </a:xfrm>
          </p:grpSpPr>
          <p:pic>
            <p:nvPicPr>
              <p:cNvPr id="17" name="Рисунок 16" descr="Изображение выглядит как зубчатая передача, металлоизделия, цепь, колесо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74ED5AD2-7DD7-4961-86B8-9316CABAF6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098" y="4455015"/>
                <a:ext cx="1504530" cy="1413078"/>
              </a:xfrm>
              <a:prstGeom prst="rect">
                <a:avLst/>
              </a:prstGeom>
            </p:spPr>
          </p:pic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BC0FFDC-0172-433D-AF0A-5A7F1F85209A}"/>
                  </a:ext>
                </a:extLst>
              </p:cNvPr>
              <p:cNvSpPr txBox="1"/>
              <p:nvPr/>
            </p:nvSpPr>
            <p:spPr>
              <a:xfrm>
                <a:off x="82491" y="6204540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приводы</a:t>
                </a:r>
              </a:p>
            </p:txBody>
          </p:sp>
        </p:grpSp>
        <p:grpSp>
          <p:nvGrpSpPr>
            <p:cNvPr id="39" name="Группа 38">
              <a:extLst>
                <a:ext uri="{FF2B5EF4-FFF2-40B4-BE49-F238E27FC236}">
                  <a16:creationId xmlns:a16="http://schemas.microsoft.com/office/drawing/2014/main" id="{B5AA5CDD-8AB4-4C10-8C5D-3E7A51B58FC3}"/>
                </a:ext>
              </a:extLst>
            </p:cNvPr>
            <p:cNvGrpSpPr/>
            <p:nvPr/>
          </p:nvGrpSpPr>
          <p:grpSpPr>
            <a:xfrm>
              <a:off x="12073468" y="3344258"/>
              <a:ext cx="2556366" cy="2230474"/>
              <a:chOff x="9089912" y="1590601"/>
              <a:chExt cx="2556366" cy="2230474"/>
            </a:xfrm>
          </p:grpSpPr>
          <p:pic>
            <p:nvPicPr>
              <p:cNvPr id="15" name="Рисунок 14" descr="Изображение выглядит как внутренний, черный, темный, проектор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20625E5D-FD66-4D44-AF6C-20C8AF749C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23043" y="1590601"/>
                <a:ext cx="1841080" cy="1841080"/>
              </a:xfrm>
              <a:prstGeom prst="rect">
                <a:avLst/>
              </a:prstGeom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EEB061A-E924-4429-9F81-5B4989956148}"/>
                  </a:ext>
                </a:extLst>
              </p:cNvPr>
              <p:cNvSpPr txBox="1"/>
              <p:nvPr/>
            </p:nvSpPr>
            <p:spPr>
              <a:xfrm>
                <a:off x="9089912" y="3465108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шкивы и ролики</a:t>
                </a:r>
              </a:p>
            </p:txBody>
          </p:sp>
        </p:grpSp>
        <p:grpSp>
          <p:nvGrpSpPr>
            <p:cNvPr id="43" name="Группа 42">
              <a:extLst>
                <a:ext uri="{FF2B5EF4-FFF2-40B4-BE49-F238E27FC236}">
                  <a16:creationId xmlns:a16="http://schemas.microsoft.com/office/drawing/2014/main" id="{9FB55E3B-21AE-4D84-89DA-1F941B88EC5C}"/>
                </a:ext>
              </a:extLst>
            </p:cNvPr>
            <p:cNvGrpSpPr/>
            <p:nvPr/>
          </p:nvGrpSpPr>
          <p:grpSpPr>
            <a:xfrm>
              <a:off x="7238751" y="3577591"/>
              <a:ext cx="2618316" cy="2006775"/>
              <a:chOff x="9027962" y="4553732"/>
              <a:chExt cx="2618316" cy="2006775"/>
            </a:xfrm>
          </p:grpSpPr>
          <p:pic>
            <p:nvPicPr>
              <p:cNvPr id="19" name="Рисунок 18" descr="Изображение выглядит как зубчатая передача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A613D7DD-C952-4564-9666-013F28A930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027962" y="4553732"/>
                <a:ext cx="2334464" cy="1553172"/>
              </a:xfrm>
              <a:prstGeom prst="rect">
                <a:avLst/>
              </a:prstGeom>
            </p:spPr>
          </p:pic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B61C194-5D84-4181-B7C4-C85584E0CA95}"/>
                  </a:ext>
                </a:extLst>
              </p:cNvPr>
              <p:cNvSpPr txBox="1"/>
              <p:nvPr/>
            </p:nvSpPr>
            <p:spPr>
              <a:xfrm>
                <a:off x="9089912" y="6204540"/>
                <a:ext cx="2556366" cy="355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рейки</a:t>
                </a:r>
              </a:p>
            </p:txBody>
          </p:sp>
        </p:grp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47B9C42E-1842-4A63-99EB-ACBE6CA7942B}"/>
              </a:ext>
            </a:extLst>
          </p:cNvPr>
          <p:cNvSpPr txBox="1"/>
          <p:nvPr/>
        </p:nvSpPr>
        <p:spPr>
          <a:xfrm>
            <a:off x="9217363" y="284559"/>
            <a:ext cx="2493613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По клику!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A136CDF9-BD1B-4A50-BE53-F2D7A206A7F7}"/>
              </a:ext>
            </a:extLst>
          </p:cNvPr>
          <p:cNvGrpSpPr/>
          <p:nvPr/>
        </p:nvGrpSpPr>
        <p:grpSpPr>
          <a:xfrm>
            <a:off x="6583160" y="1490301"/>
            <a:ext cx="7134860" cy="6176524"/>
            <a:chOff x="5481823" y="1217232"/>
            <a:chExt cx="6549503" cy="5669790"/>
          </a:xfrm>
        </p:grpSpPr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93B99CC3-AC31-433F-B0A0-EDC843B20DDE}"/>
                </a:ext>
              </a:extLst>
            </p:cNvPr>
            <p:cNvGrpSpPr/>
            <p:nvPr/>
          </p:nvGrpSpPr>
          <p:grpSpPr>
            <a:xfrm>
              <a:off x="9797214" y="1217232"/>
              <a:ext cx="1957742" cy="1736611"/>
              <a:chOff x="43323" y="1696446"/>
              <a:chExt cx="2556366" cy="2267619"/>
            </a:xfrm>
          </p:grpSpPr>
          <p:pic>
            <p:nvPicPr>
              <p:cNvPr id="51" name="Рисунок 50" descr="Изображение выглядит как торт, зубчатая передача, украшен, внутренний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86A4ACB8-99C7-4D7F-A4DF-93175B102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0757" y="1696446"/>
                <a:ext cx="1918549" cy="1732554"/>
              </a:xfrm>
              <a:prstGeom prst="rect">
                <a:avLst/>
              </a:prstGeom>
            </p:spPr>
          </p:pic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BCBC7EA1-0927-4695-A026-630D4CAB1266}"/>
                  </a:ext>
                </a:extLst>
              </p:cNvPr>
              <p:cNvSpPr txBox="1"/>
              <p:nvPr/>
            </p:nvSpPr>
            <p:spPr>
              <a:xfrm>
                <a:off x="43323" y="3465108"/>
                <a:ext cx="2556366" cy="498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шестерни</a:t>
                </a:r>
              </a:p>
            </p:txBody>
          </p:sp>
        </p:grpSp>
        <p:grpSp>
          <p:nvGrpSpPr>
            <p:cNvPr id="56" name="Группа 55">
              <a:extLst>
                <a:ext uri="{FF2B5EF4-FFF2-40B4-BE49-F238E27FC236}">
                  <a16:creationId xmlns:a16="http://schemas.microsoft.com/office/drawing/2014/main" id="{5B8ED7FE-A70A-46D7-8254-33F633192E64}"/>
                </a:ext>
              </a:extLst>
            </p:cNvPr>
            <p:cNvGrpSpPr/>
            <p:nvPr/>
          </p:nvGrpSpPr>
          <p:grpSpPr>
            <a:xfrm>
              <a:off x="5481823" y="1440988"/>
              <a:ext cx="1957742" cy="1537198"/>
              <a:chOff x="3319330" y="1956834"/>
              <a:chExt cx="2556366" cy="2007231"/>
            </a:xfrm>
          </p:grpSpPr>
          <p:pic>
            <p:nvPicPr>
              <p:cNvPr id="57" name="Рисунок 56">
                <a:extLst>
                  <a:ext uri="{FF2B5EF4-FFF2-40B4-BE49-F238E27FC236}">
                    <a16:creationId xmlns:a16="http://schemas.microsoft.com/office/drawing/2014/main" id="{FFEBF954-B049-42FF-82C2-CE40A8AFD9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613101" y="1956834"/>
                <a:ext cx="1968823" cy="1553647"/>
              </a:xfrm>
              <a:prstGeom prst="rect">
                <a:avLst/>
              </a:prstGeom>
            </p:spPr>
          </p:pic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E642D9B-29A1-4267-B93F-85B43CCC1048}"/>
                  </a:ext>
                </a:extLst>
              </p:cNvPr>
              <p:cNvSpPr txBox="1"/>
              <p:nvPr/>
            </p:nvSpPr>
            <p:spPr>
              <a:xfrm>
                <a:off x="3319330" y="3465108"/>
                <a:ext cx="2556366" cy="498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крыльчатки</a:t>
                </a:r>
              </a:p>
            </p:txBody>
          </p:sp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FC0F8265-BF07-4B20-94DB-06EE611A7871}"/>
                </a:ext>
              </a:extLst>
            </p:cNvPr>
            <p:cNvGrpSpPr/>
            <p:nvPr/>
          </p:nvGrpSpPr>
          <p:grpSpPr>
            <a:xfrm>
              <a:off x="7516546" y="1419265"/>
              <a:ext cx="2211807" cy="1558923"/>
              <a:chOff x="6296025" y="1928467"/>
              <a:chExt cx="2888118" cy="2035600"/>
            </a:xfrm>
          </p:grpSpPr>
          <p:pic>
            <p:nvPicPr>
              <p:cNvPr id="60" name="Рисунок 59" descr="Изображение выглядит как чашка, кофе, темный, кофейная чашка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55858A64-CAC3-475C-B712-98715C31DE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17384" y="1928467"/>
                <a:ext cx="2572528" cy="1339597"/>
              </a:xfrm>
              <a:prstGeom prst="rect">
                <a:avLst/>
              </a:prstGeom>
            </p:spPr>
          </p:pic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92DC1DB-ACED-418D-9A84-A19ED500991C}"/>
                  </a:ext>
                </a:extLst>
              </p:cNvPr>
              <p:cNvSpPr txBox="1"/>
              <p:nvPr/>
            </p:nvSpPr>
            <p:spPr>
              <a:xfrm>
                <a:off x="6296025" y="3465109"/>
                <a:ext cx="2888118" cy="498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уплотнители</a:t>
                </a:r>
              </a:p>
            </p:txBody>
          </p:sp>
        </p:grpSp>
        <p:grpSp>
          <p:nvGrpSpPr>
            <p:cNvPr id="62" name="Группа 61">
              <a:extLst>
                <a:ext uri="{FF2B5EF4-FFF2-40B4-BE49-F238E27FC236}">
                  <a16:creationId xmlns:a16="http://schemas.microsoft.com/office/drawing/2014/main" id="{920D76A6-99DE-474F-B5E9-8DDD71E3117D}"/>
                </a:ext>
              </a:extLst>
            </p:cNvPr>
            <p:cNvGrpSpPr/>
            <p:nvPr/>
          </p:nvGrpSpPr>
          <p:grpSpPr>
            <a:xfrm>
              <a:off x="7698446" y="3317861"/>
              <a:ext cx="1957742" cy="1689648"/>
              <a:chOff x="6269599" y="4497200"/>
              <a:chExt cx="2556366" cy="2206296"/>
            </a:xfrm>
          </p:grpSpPr>
          <p:pic>
            <p:nvPicPr>
              <p:cNvPr id="63" name="Рисунок 62" descr="Изображение выглядит как зубчатая передача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1F5B3B25-CC5D-4084-BD14-56C50B84B6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9417" y="4497200"/>
                <a:ext cx="1876730" cy="1406348"/>
              </a:xfrm>
              <a:prstGeom prst="rect">
                <a:avLst/>
              </a:prstGeom>
            </p:spPr>
          </p:pic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BBD5DEC4-CE2C-4210-A931-05169017A73C}"/>
                  </a:ext>
                </a:extLst>
              </p:cNvPr>
              <p:cNvSpPr txBox="1"/>
              <p:nvPr/>
            </p:nvSpPr>
            <p:spPr>
              <a:xfrm>
                <a:off x="6269599" y="6204539"/>
                <a:ext cx="2556366" cy="498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шнеки </a:t>
                </a:r>
              </a:p>
            </p:txBody>
          </p:sp>
        </p:grpSp>
        <p:grpSp>
          <p:nvGrpSpPr>
            <p:cNvPr id="65" name="Группа 64">
              <a:extLst>
                <a:ext uri="{FF2B5EF4-FFF2-40B4-BE49-F238E27FC236}">
                  <a16:creationId xmlns:a16="http://schemas.microsoft.com/office/drawing/2014/main" id="{9ACA8D82-C8EA-4784-BB5E-7446AEE5AD9A}"/>
                </a:ext>
              </a:extLst>
            </p:cNvPr>
            <p:cNvGrpSpPr/>
            <p:nvPr/>
          </p:nvGrpSpPr>
          <p:grpSpPr>
            <a:xfrm>
              <a:off x="5608577" y="2985587"/>
              <a:ext cx="1957742" cy="2031258"/>
              <a:chOff x="3319330" y="4051136"/>
              <a:chExt cx="2556366" cy="2652361"/>
            </a:xfrm>
          </p:grpSpPr>
          <p:pic>
            <p:nvPicPr>
              <p:cNvPr id="66" name="Рисунок 65" descr="Изображение выглядит как легкий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532F7B7A-831F-413A-9483-E8DBB1369D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8965866">
                <a:off x="3598175" y="4051136"/>
                <a:ext cx="2088022" cy="2255064"/>
              </a:xfrm>
              <a:prstGeom prst="rect">
                <a:avLst/>
              </a:prstGeom>
            </p:spPr>
          </p:pic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7800ACB2-CC68-4DD7-A61C-6B02DFB5D26B}"/>
                  </a:ext>
                </a:extLst>
              </p:cNvPr>
              <p:cNvSpPr txBox="1"/>
              <p:nvPr/>
            </p:nvSpPr>
            <p:spPr>
              <a:xfrm>
                <a:off x="3319330" y="6204540"/>
                <a:ext cx="2556366" cy="498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оси и валы</a:t>
                </a:r>
              </a:p>
            </p:txBody>
          </p:sp>
        </p:grpSp>
        <p:grpSp>
          <p:nvGrpSpPr>
            <p:cNvPr id="68" name="Группа 67">
              <a:extLst>
                <a:ext uri="{FF2B5EF4-FFF2-40B4-BE49-F238E27FC236}">
                  <a16:creationId xmlns:a16="http://schemas.microsoft.com/office/drawing/2014/main" id="{9F9590E7-13B6-402C-B6AC-E48BF25BBABF}"/>
                </a:ext>
              </a:extLst>
            </p:cNvPr>
            <p:cNvGrpSpPr/>
            <p:nvPr/>
          </p:nvGrpSpPr>
          <p:grpSpPr>
            <a:xfrm>
              <a:off x="5706802" y="5165067"/>
              <a:ext cx="1957741" cy="1721955"/>
              <a:chOff x="82491" y="4455015"/>
              <a:chExt cx="2556366" cy="2248483"/>
            </a:xfrm>
          </p:grpSpPr>
          <p:pic>
            <p:nvPicPr>
              <p:cNvPr id="69" name="Рисунок 68" descr="Изображение выглядит как зубчатая передача, металлоизделия, цепь, колесо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A5539DCB-6CB4-499C-AE43-A104C16C83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098" y="4455015"/>
                <a:ext cx="1504530" cy="1413078"/>
              </a:xfrm>
              <a:prstGeom prst="rect">
                <a:avLst/>
              </a:prstGeom>
            </p:spPr>
          </p:pic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FF4FDCB-4314-439B-849D-D4E4E860DDB2}"/>
                  </a:ext>
                </a:extLst>
              </p:cNvPr>
              <p:cNvSpPr txBox="1"/>
              <p:nvPr/>
            </p:nvSpPr>
            <p:spPr>
              <a:xfrm>
                <a:off x="82491" y="6204540"/>
                <a:ext cx="2556366" cy="498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приводы</a:t>
                </a:r>
              </a:p>
            </p:txBody>
          </p:sp>
        </p:grpSp>
        <p:grpSp>
          <p:nvGrpSpPr>
            <p:cNvPr id="71" name="Группа 70">
              <a:extLst>
                <a:ext uri="{FF2B5EF4-FFF2-40B4-BE49-F238E27FC236}">
                  <a16:creationId xmlns:a16="http://schemas.microsoft.com/office/drawing/2014/main" id="{7FC252B5-B26E-4B4D-8BE7-72D372773028}"/>
                </a:ext>
              </a:extLst>
            </p:cNvPr>
            <p:cNvGrpSpPr/>
            <p:nvPr/>
          </p:nvGrpSpPr>
          <p:grpSpPr>
            <a:xfrm>
              <a:off x="7855080" y="4956939"/>
              <a:ext cx="2217385" cy="1816465"/>
              <a:chOff x="8937820" y="1590601"/>
              <a:chExt cx="2895401" cy="2371891"/>
            </a:xfrm>
          </p:grpSpPr>
          <p:pic>
            <p:nvPicPr>
              <p:cNvPr id="72" name="Рисунок 71" descr="Изображение выглядит как внутренний, черный, темный, проектор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05575676-1DB2-4C5B-BC95-ACC6876A72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23043" y="1590601"/>
                <a:ext cx="1841080" cy="1841080"/>
              </a:xfrm>
              <a:prstGeom prst="rect">
                <a:avLst/>
              </a:prstGeom>
            </p:spPr>
          </p:pic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72C5B01F-F1EB-4EB1-A8E3-C2AE95D969ED}"/>
                  </a:ext>
                </a:extLst>
              </p:cNvPr>
              <p:cNvSpPr txBox="1"/>
              <p:nvPr/>
            </p:nvSpPr>
            <p:spPr>
              <a:xfrm>
                <a:off x="8937820" y="3463534"/>
                <a:ext cx="2895401" cy="498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шкивы и ролики</a:t>
                </a:r>
              </a:p>
            </p:txBody>
          </p:sp>
        </p:grpSp>
        <p:grpSp>
          <p:nvGrpSpPr>
            <p:cNvPr id="74" name="Группа 73">
              <a:extLst>
                <a:ext uri="{FF2B5EF4-FFF2-40B4-BE49-F238E27FC236}">
                  <a16:creationId xmlns:a16="http://schemas.microsoft.com/office/drawing/2014/main" id="{AA5111B2-30D0-451E-8C4E-E34CFCC065B6}"/>
                </a:ext>
              </a:extLst>
            </p:cNvPr>
            <p:cNvGrpSpPr/>
            <p:nvPr/>
          </p:nvGrpSpPr>
          <p:grpSpPr>
            <a:xfrm>
              <a:off x="9632267" y="3204140"/>
              <a:ext cx="2254773" cy="1803372"/>
              <a:chOff x="8702056" y="4348704"/>
              <a:chExt cx="2944222" cy="2354794"/>
            </a:xfrm>
          </p:grpSpPr>
          <p:pic>
            <p:nvPicPr>
              <p:cNvPr id="75" name="Рисунок 74" descr="Изображение выглядит как зубчатая передача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A3F57DA6-BAB5-418A-AC84-1875FA5E5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02056" y="4348704"/>
                <a:ext cx="2917441" cy="1941040"/>
              </a:xfrm>
              <a:prstGeom prst="rect">
                <a:avLst/>
              </a:prstGeom>
            </p:spPr>
          </p:pic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E2CFE213-C5E3-4B90-955D-42D593FA51AC}"/>
                  </a:ext>
                </a:extLst>
              </p:cNvPr>
              <p:cNvSpPr txBox="1"/>
              <p:nvPr/>
            </p:nvSpPr>
            <p:spPr>
              <a:xfrm>
                <a:off x="9089914" y="6204540"/>
                <a:ext cx="2556364" cy="498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рейки</a:t>
                </a:r>
              </a:p>
            </p:txBody>
          </p:sp>
        </p:grpSp>
        <p:grpSp>
          <p:nvGrpSpPr>
            <p:cNvPr id="77" name="Группа 76">
              <a:extLst>
                <a:ext uri="{FF2B5EF4-FFF2-40B4-BE49-F238E27FC236}">
                  <a16:creationId xmlns:a16="http://schemas.microsoft.com/office/drawing/2014/main" id="{F7864223-0F90-4CBC-9EB6-9CB53F5B1000}"/>
                </a:ext>
              </a:extLst>
            </p:cNvPr>
            <p:cNvGrpSpPr/>
            <p:nvPr/>
          </p:nvGrpSpPr>
          <p:grpSpPr>
            <a:xfrm>
              <a:off x="9855383" y="5126505"/>
              <a:ext cx="2175943" cy="1663616"/>
              <a:chOff x="-59135" y="1791761"/>
              <a:chExt cx="2841288" cy="2172304"/>
            </a:xfrm>
          </p:grpSpPr>
          <p:pic>
            <p:nvPicPr>
              <p:cNvPr id="78" name="Рисунок 77">
                <a:extLst>
                  <a:ext uri="{FF2B5EF4-FFF2-40B4-BE49-F238E27FC236}">
                    <a16:creationId xmlns:a16="http://schemas.microsoft.com/office/drawing/2014/main" id="{3BC2957E-FC96-47B4-8DAE-91F23822A8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59135" y="1791761"/>
                <a:ext cx="2841288" cy="1608171"/>
              </a:xfrm>
              <a:prstGeom prst="rect">
                <a:avLst/>
              </a:prstGeom>
            </p:spPr>
          </p:pic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39ED5599-3EBC-4B1B-A8A7-66F78E6EAA19}"/>
                  </a:ext>
                </a:extLst>
              </p:cNvPr>
              <p:cNvSpPr txBox="1"/>
              <p:nvPr/>
            </p:nvSpPr>
            <p:spPr>
              <a:xfrm>
                <a:off x="43323" y="3465108"/>
                <a:ext cx="2556366" cy="498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105" dirty="0">
                    <a:solidFill>
                      <a:schemeClr val="bg1"/>
                    </a:solidFill>
                    <a:latin typeface="Roboto Thin" panose="02000000000000000000" pitchFamily="2" charset="0"/>
                    <a:ea typeface="Roboto Thin" panose="02000000000000000000" pitchFamily="2" charset="0"/>
                  </a:rPr>
                  <a:t>корпуса</a:t>
                </a:r>
              </a:p>
            </p:txBody>
          </p: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3F0622F-5553-4E48-8BA7-EDA7B8EBA051}"/>
              </a:ext>
            </a:extLst>
          </p:cNvPr>
          <p:cNvSpPr txBox="1"/>
          <p:nvPr/>
        </p:nvSpPr>
        <p:spPr>
          <a:xfrm>
            <a:off x="4021015" y="285677"/>
            <a:ext cx="5576693" cy="740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Печатайте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запчасти.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FDF4AC-F7B1-141E-DD48-25C06492B34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35338" y="1040380"/>
            <a:ext cx="8045559" cy="6979522"/>
          </a:xfrm>
          <a:prstGeom prst="rect">
            <a:avLst/>
          </a:prstGeom>
        </p:spPr>
      </p:pic>
      <p:pic>
        <p:nvPicPr>
          <p:cNvPr id="50" name="Рисунок 49" descr="Изображение выглядит как человек, рука, перчаточные изделия, закрыть&#10;&#10;Автоматически созданное описание">
            <a:extLst>
              <a:ext uri="{FF2B5EF4-FFF2-40B4-BE49-F238E27FC236}">
                <a16:creationId xmlns:a16="http://schemas.microsoft.com/office/drawing/2014/main" id="{7DB26233-2D02-497D-A105-A0257365F01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937" y="6741461"/>
            <a:ext cx="2041713" cy="255688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FF9702-91DE-A2E5-2B4B-F0887C7C189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2065708" y="422102"/>
            <a:ext cx="1602339" cy="5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0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remove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35F2D40-F73E-33F7-B550-2AE140553125}"/>
              </a:ext>
            </a:extLst>
          </p:cNvPr>
          <p:cNvSpPr txBox="1"/>
          <p:nvPr/>
        </p:nvSpPr>
        <p:spPr>
          <a:xfrm>
            <a:off x="777767" y="4388936"/>
            <a:ext cx="8266732" cy="352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Отрасль:	 	Металлургия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Изделие:		Крыльчатка насоса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Применимость:		Кислотный насос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Материал:		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PP</a:t>
            </a:r>
            <a:endParaRPr lang="ru-RU" sz="1871" dirty="0">
              <a:solidFill>
                <a:srgbClr val="65D3FF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Размеры:		155 х 155 х 83 мм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Масса: 		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200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гр.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оригинала:		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52 000₽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(на 2021 год)	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5</a:t>
            </a:r>
            <a:r>
              <a:rPr lang="en-US" sz="1871" dirty="0" err="1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DTech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	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2532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AD7E7F-1E10-D0BF-C7BC-D240A8C8B4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767" y="2430797"/>
            <a:ext cx="2437193" cy="795962"/>
          </a:xfrm>
          <a:prstGeom prst="rect">
            <a:avLst/>
          </a:prstGeom>
        </p:spPr>
      </p:pic>
      <p:pic>
        <p:nvPicPr>
          <p:cNvPr id="9" name="Рисунок 8" descr="Изображение выглядит как старый, грязный&#10;&#10;Автоматически созданное описание">
            <a:extLst>
              <a:ext uri="{FF2B5EF4-FFF2-40B4-BE49-F238E27FC236}">
                <a16:creationId xmlns:a16="http://schemas.microsoft.com/office/drawing/2014/main" id="{D3890E4F-9074-53BD-8AAE-B48D122F90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51"/>
          <a:stretch/>
        </p:blipFill>
        <p:spPr>
          <a:xfrm>
            <a:off x="6696106" y="4281825"/>
            <a:ext cx="6914114" cy="3196474"/>
          </a:xfrm>
          <a:prstGeom prst="rect">
            <a:avLst/>
          </a:prstGeom>
        </p:spPr>
      </p:pic>
      <p:pic>
        <p:nvPicPr>
          <p:cNvPr id="10" name="Рисунок 9" descr="Изображение выглядит как зубчатая передача, металлоизделия, белый, колесо&#10;&#10;Автоматически созданное описание">
            <a:extLst>
              <a:ext uri="{FF2B5EF4-FFF2-40B4-BE49-F238E27FC236}">
                <a16:creationId xmlns:a16="http://schemas.microsoft.com/office/drawing/2014/main" id="{FB20F152-24A7-7054-B489-5BBD6A624E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270" y="1495416"/>
            <a:ext cx="4956119" cy="3030139"/>
          </a:xfrm>
          <a:prstGeom prst="rect">
            <a:avLst/>
          </a:prstGeom>
        </p:spPr>
      </p:pic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D7BE0D14-A943-B9FE-4102-848CFB9271E9}"/>
              </a:ext>
            </a:extLst>
          </p:cNvPr>
          <p:cNvSpPr/>
          <p:nvPr/>
        </p:nvSpPr>
        <p:spPr>
          <a:xfrm rot="5400000">
            <a:off x="8657079" y="4037261"/>
            <a:ext cx="1549138" cy="236634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85897" h="236738">
                <a:moveTo>
                  <a:pt x="0" y="0"/>
                </a:moveTo>
                <a:cubicBezTo>
                  <a:pt x="479372" y="624885"/>
                  <a:pt x="1238828" y="-227579"/>
                  <a:pt x="1685897" y="140392"/>
                </a:cubicBezTo>
              </a:path>
            </a:pathLst>
          </a:custGeom>
          <a:noFill/>
          <a:ln w="508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5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FB513F-6EDC-55F3-7A70-5849BF5B6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91389" y="419505"/>
            <a:ext cx="1602339" cy="500335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82757C8-7E50-9633-FFB1-5360B357F8A3}"/>
              </a:ext>
            </a:extLst>
          </p:cNvPr>
          <p:cNvSpPr txBox="1">
            <a:spLocks/>
          </p:cNvSpPr>
          <p:nvPr/>
        </p:nvSpPr>
        <p:spPr>
          <a:xfrm>
            <a:off x="663104" y="92764"/>
            <a:ext cx="7093160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Экономический эффект</a:t>
            </a:r>
          </a:p>
        </p:txBody>
      </p:sp>
    </p:spTree>
    <p:extLst>
      <p:ext uri="{BB962C8B-B14F-4D97-AF65-F5344CB8AC3E}">
        <p14:creationId xmlns:p14="http://schemas.microsoft.com/office/powerpoint/2010/main" val="1254090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F26401-68BA-35E3-4111-7F7647322A9D}"/>
              </a:ext>
            </a:extLst>
          </p:cNvPr>
          <p:cNvSpPr txBox="1"/>
          <p:nvPr/>
        </p:nvSpPr>
        <p:spPr>
          <a:xfrm>
            <a:off x="777766" y="512800"/>
            <a:ext cx="10264612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</a:t>
            </a:r>
            <a:r>
              <a:rPr lang="en-US" sz="4210" dirty="0" err="1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DTech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в промышленности</a:t>
            </a:r>
          </a:p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Кейс </a:t>
            </a:r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№80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633A88-138E-8595-7DC5-45FF721D3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12737" y="439876"/>
            <a:ext cx="1585004" cy="494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2726BD-F07E-2283-18E6-BC8927B1F15A}"/>
              </a:ext>
            </a:extLst>
          </p:cNvPr>
          <p:cNvSpPr txBox="1"/>
          <p:nvPr/>
        </p:nvSpPr>
        <p:spPr>
          <a:xfrm>
            <a:off x="777767" y="4047381"/>
            <a:ext cx="8266732" cy="352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Отрасль:	 	Химическая промышленность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Изделие:		Мембрана насоса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Применимость:		</a:t>
            </a:r>
            <a:r>
              <a:rPr lang="tr-TR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DELLMECO DM 15/55 PTS-DM1</a:t>
            </a: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Особенности:		Работа в 33% р-ре соляной к-ты 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Цена:		24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800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5</a:t>
            </a:r>
            <a:r>
              <a:rPr lang="en-US" sz="1871" dirty="0" err="1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DTech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	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585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endParaRPr lang="en-US" sz="1871" dirty="0">
              <a:solidFill>
                <a:srgbClr val="65D3FF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194680D-ECED-11A7-0FA6-63A98C52FE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40301" y="4265506"/>
            <a:ext cx="6457440" cy="309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C52CBD-1A9F-425B-1B48-94333C2BBF63}"/>
              </a:ext>
            </a:extLst>
          </p:cNvPr>
          <p:cNvSpPr/>
          <p:nvPr/>
        </p:nvSpPr>
        <p:spPr>
          <a:xfrm rot="21242044">
            <a:off x="2721582" y="5732982"/>
            <a:ext cx="2828462" cy="750014"/>
          </a:xfrm>
          <a:prstGeom prst="rect">
            <a:avLst/>
          </a:prstGeom>
          <a:solidFill>
            <a:srgbClr val="FF0000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2441" tIns="41220" rIns="82441" bIns="412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Aft>
                <a:spcPts val="901"/>
              </a:spcAft>
            </a:pPr>
            <a:endParaRPr lang="ru-RU" sz="946" dirty="0">
              <a:solidFill>
                <a:schemeClr val="bg2"/>
              </a:solidFill>
              <a:latin typeface="Calibri Light" panose="020F03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9B0F0E-4F7D-B898-83F9-77F156E7256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2886">
            <a:off x="7587010" y="1748160"/>
            <a:ext cx="4343926" cy="2888186"/>
          </a:xfrm>
          <a:prstGeom prst="rect">
            <a:avLst/>
          </a:prstGeom>
        </p:spPr>
      </p:pic>
      <p:sp>
        <p:nvSpPr>
          <p:cNvPr id="3" name="Полилиния: фигура 2">
            <a:extLst>
              <a:ext uri="{FF2B5EF4-FFF2-40B4-BE49-F238E27FC236}">
                <a16:creationId xmlns:a16="http://schemas.microsoft.com/office/drawing/2014/main" id="{F4AA1173-F565-4524-5842-4ABCADDD3B99}"/>
              </a:ext>
            </a:extLst>
          </p:cNvPr>
          <p:cNvSpPr/>
          <p:nvPr/>
        </p:nvSpPr>
        <p:spPr>
          <a:xfrm rot="5400000">
            <a:off x="9626198" y="4326109"/>
            <a:ext cx="1526725" cy="292453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3164764"/>
              <a:gd name="connsiteY0" fmla="*/ 0 h 452409"/>
              <a:gd name="connsiteX1" fmla="*/ 3164764 w 3164764"/>
              <a:gd name="connsiteY1" fmla="*/ 452409 h 452409"/>
              <a:gd name="connsiteX0" fmla="*/ 0 w 3791230"/>
              <a:gd name="connsiteY0" fmla="*/ 349239 h 493884"/>
              <a:gd name="connsiteX1" fmla="*/ 3791229 w 3791230"/>
              <a:gd name="connsiteY1" fmla="*/ 355045 h 493884"/>
              <a:gd name="connsiteX0" fmla="*/ 0 w 3791228"/>
              <a:gd name="connsiteY0" fmla="*/ 283900 h 440205"/>
              <a:gd name="connsiteX1" fmla="*/ 3791229 w 3791228"/>
              <a:gd name="connsiteY1" fmla="*/ 289706 h 440205"/>
              <a:gd name="connsiteX0" fmla="*/ 0 w 3791230"/>
              <a:gd name="connsiteY0" fmla="*/ 283900 h 440204"/>
              <a:gd name="connsiteX1" fmla="*/ 3791229 w 3791230"/>
              <a:gd name="connsiteY1" fmla="*/ 289706 h 440204"/>
              <a:gd name="connsiteX0" fmla="*/ 0 w 3791228"/>
              <a:gd name="connsiteY0" fmla="*/ 327134 h 386721"/>
              <a:gd name="connsiteX1" fmla="*/ 3791229 w 3791228"/>
              <a:gd name="connsiteY1" fmla="*/ 332940 h 386721"/>
              <a:gd name="connsiteX0" fmla="*/ 0 w 3607876"/>
              <a:gd name="connsiteY0" fmla="*/ 561904 h 611360"/>
              <a:gd name="connsiteX1" fmla="*/ 3607875 w 3607876"/>
              <a:gd name="connsiteY1" fmla="*/ 287285 h 611360"/>
              <a:gd name="connsiteX0" fmla="*/ 0 w 3607874"/>
              <a:gd name="connsiteY0" fmla="*/ 581476 h 599746"/>
              <a:gd name="connsiteX1" fmla="*/ 3607875 w 3607874"/>
              <a:gd name="connsiteY1" fmla="*/ 306857 h 59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07874" h="599746">
                <a:moveTo>
                  <a:pt x="0" y="581476"/>
                </a:moveTo>
                <a:cubicBezTo>
                  <a:pt x="1151671" y="770145"/>
                  <a:pt x="2288351" y="-585071"/>
                  <a:pt x="3607875" y="306857"/>
                </a:cubicBezTo>
              </a:path>
            </a:pathLst>
          </a:custGeom>
          <a:noFill/>
          <a:ln w="508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7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07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F26401-68BA-35E3-4111-7F7647322A9D}"/>
              </a:ext>
            </a:extLst>
          </p:cNvPr>
          <p:cNvSpPr txBox="1"/>
          <p:nvPr/>
        </p:nvSpPr>
        <p:spPr>
          <a:xfrm>
            <a:off x="777766" y="512800"/>
            <a:ext cx="10264612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</a:t>
            </a:r>
            <a:r>
              <a:rPr lang="en-US" sz="4210" dirty="0" err="1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DTech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в промышленности</a:t>
            </a:r>
          </a:p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Кейс </a:t>
            </a:r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№19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633A88-138E-8595-7DC5-45FF721D3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12737" y="439876"/>
            <a:ext cx="1585004" cy="494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2726BD-F07E-2283-18E6-BC8927B1F15A}"/>
              </a:ext>
            </a:extLst>
          </p:cNvPr>
          <p:cNvSpPr txBox="1"/>
          <p:nvPr/>
        </p:nvSpPr>
        <p:spPr>
          <a:xfrm>
            <a:off x="777767" y="4052458"/>
            <a:ext cx="8266732" cy="352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Отрасль:	 	Химическая промышленность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Изделие:		Ролик укупорочного станка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Применимость:		Укупорочный станок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Особенности:	 	Замена муфты — ежедневно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Материал:		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Flex</a:t>
            </a:r>
            <a:endParaRPr lang="ru-RU" sz="1871" dirty="0">
              <a:solidFill>
                <a:srgbClr val="65D3FF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оригинала:		400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(на 2021 год)	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5</a:t>
            </a:r>
            <a:r>
              <a:rPr lang="en-US" sz="1871" dirty="0" err="1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DTech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	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97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F0CFFE-5D87-F831-899B-1518263595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747" y="2172901"/>
            <a:ext cx="2763533" cy="9921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58E9FBC-79EF-2367-2836-77DE1980B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2330" y="1653504"/>
            <a:ext cx="3432969" cy="21464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B3F592-B9AB-B81D-F3F0-BB5BC7B479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106" y="4279929"/>
            <a:ext cx="6966023" cy="2976928"/>
          </a:xfrm>
          <a:prstGeom prst="rect">
            <a:avLst/>
          </a:prstGeom>
        </p:spPr>
      </p:pic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303C059F-721C-3C25-51B5-28AF20A724CE}"/>
              </a:ext>
            </a:extLst>
          </p:cNvPr>
          <p:cNvSpPr/>
          <p:nvPr/>
        </p:nvSpPr>
        <p:spPr>
          <a:xfrm rot="5400000">
            <a:off x="9313543" y="4841967"/>
            <a:ext cx="2172035" cy="237684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363783"/>
              <a:gd name="connsiteY0" fmla="*/ 31470 h 252806"/>
              <a:gd name="connsiteX1" fmla="*/ 2363783 w 2363783"/>
              <a:gd name="connsiteY1" fmla="*/ 88773 h 252806"/>
              <a:gd name="connsiteX0" fmla="*/ 0 w 2363783"/>
              <a:gd name="connsiteY0" fmla="*/ 2954 h 237789"/>
              <a:gd name="connsiteX1" fmla="*/ 2363783 w 2363783"/>
              <a:gd name="connsiteY1" fmla="*/ 60257 h 23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63783" h="237789">
                <a:moveTo>
                  <a:pt x="0" y="2954"/>
                </a:moveTo>
                <a:cubicBezTo>
                  <a:pt x="479372" y="627839"/>
                  <a:pt x="1724647" y="-224624"/>
                  <a:pt x="2363783" y="60257"/>
                </a:cubicBezTo>
              </a:path>
            </a:pathLst>
          </a:custGeom>
          <a:noFill/>
          <a:ln w="508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5" dirty="0"/>
          </a:p>
        </p:txBody>
      </p:sp>
    </p:spTree>
    <p:extLst>
      <p:ext uri="{BB962C8B-B14F-4D97-AF65-F5344CB8AC3E}">
        <p14:creationId xmlns:p14="http://schemas.microsoft.com/office/powerpoint/2010/main" val="48308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75E36D1-BBF1-3BF3-7B2A-E0A723FCEC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7037" y="4239163"/>
            <a:ext cx="6598950" cy="31633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F26401-68BA-35E3-4111-7F7647322A9D}"/>
              </a:ext>
            </a:extLst>
          </p:cNvPr>
          <p:cNvSpPr txBox="1"/>
          <p:nvPr/>
        </p:nvSpPr>
        <p:spPr>
          <a:xfrm>
            <a:off x="777766" y="512800"/>
            <a:ext cx="10264612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</a:t>
            </a:r>
            <a:r>
              <a:rPr lang="en-US" sz="4210" dirty="0" err="1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DTech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в промышленности</a:t>
            </a:r>
          </a:p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Кейс </a:t>
            </a:r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№21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633A88-138E-8595-7DC5-45FF721D3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212737" y="439876"/>
            <a:ext cx="1585004" cy="494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2726BD-F07E-2283-18E6-BC8927B1F15A}"/>
              </a:ext>
            </a:extLst>
          </p:cNvPr>
          <p:cNvSpPr txBox="1"/>
          <p:nvPr/>
        </p:nvSpPr>
        <p:spPr>
          <a:xfrm>
            <a:off x="777767" y="4052458"/>
            <a:ext cx="8266732" cy="352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Отрасль:	 	Химическая промышленность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Изделие:		Манжета уплотнительная 01451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Применимость:		Линия розлива №8, 6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Особенности:	 	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60°C, 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перекись водорода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Материал:		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Flex</a:t>
            </a:r>
            <a:endParaRPr lang="ru-RU" sz="1871" dirty="0">
              <a:solidFill>
                <a:srgbClr val="65D3FF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оригинала:		450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(на 2021 год)	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5</a:t>
            </a:r>
            <a:r>
              <a:rPr lang="en-US" sz="1871" dirty="0" err="1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DTech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	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150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F0CFFE-5D87-F831-899B-15182635955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747" y="2172901"/>
            <a:ext cx="2763533" cy="992108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ашка, кофе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29F68C81-C779-68BB-C7B5-3E767C6967A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2288" y="1916466"/>
            <a:ext cx="3910450" cy="2355436"/>
          </a:xfrm>
          <a:prstGeom prst="rect">
            <a:avLst/>
          </a:prstGeom>
        </p:spPr>
      </p:pic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303C059F-721C-3C25-51B5-28AF20A724CE}"/>
              </a:ext>
            </a:extLst>
          </p:cNvPr>
          <p:cNvSpPr/>
          <p:nvPr/>
        </p:nvSpPr>
        <p:spPr>
          <a:xfrm rot="5400000">
            <a:off x="9211940" y="4761424"/>
            <a:ext cx="2172035" cy="237684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363783"/>
              <a:gd name="connsiteY0" fmla="*/ 31470 h 252806"/>
              <a:gd name="connsiteX1" fmla="*/ 2363783 w 2363783"/>
              <a:gd name="connsiteY1" fmla="*/ 88773 h 252806"/>
              <a:gd name="connsiteX0" fmla="*/ 0 w 2363783"/>
              <a:gd name="connsiteY0" fmla="*/ 2954 h 237789"/>
              <a:gd name="connsiteX1" fmla="*/ 2363783 w 2363783"/>
              <a:gd name="connsiteY1" fmla="*/ 60257 h 23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63783" h="237789">
                <a:moveTo>
                  <a:pt x="0" y="2954"/>
                </a:moveTo>
                <a:cubicBezTo>
                  <a:pt x="479372" y="627839"/>
                  <a:pt x="1724647" y="-224624"/>
                  <a:pt x="2363783" y="60257"/>
                </a:cubicBezTo>
              </a:path>
            </a:pathLst>
          </a:custGeom>
          <a:noFill/>
          <a:ln w="508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5" dirty="0"/>
          </a:p>
        </p:txBody>
      </p:sp>
    </p:spTree>
    <p:extLst>
      <p:ext uri="{BB962C8B-B14F-4D97-AF65-F5344CB8AC3E}">
        <p14:creationId xmlns:p14="http://schemas.microsoft.com/office/powerpoint/2010/main" val="3229377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4F26401-68BA-35E3-4111-7F7647322A9D}"/>
              </a:ext>
            </a:extLst>
          </p:cNvPr>
          <p:cNvSpPr txBox="1"/>
          <p:nvPr/>
        </p:nvSpPr>
        <p:spPr>
          <a:xfrm>
            <a:off x="777766" y="512800"/>
            <a:ext cx="10264612" cy="138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5</a:t>
            </a:r>
            <a:r>
              <a:rPr lang="en-US" sz="4210" dirty="0" err="1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DTech</a:t>
            </a:r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 в промышленности</a:t>
            </a:r>
          </a:p>
          <a:p>
            <a:r>
              <a:rPr lang="ru-RU" sz="421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Кейс </a:t>
            </a:r>
            <a:r>
              <a:rPr lang="ru-RU" sz="4210" dirty="0">
                <a:solidFill>
                  <a:srgbClr val="65D3FF"/>
                </a:solidFill>
                <a:latin typeface="Roboto Thin" panose="02000000000000000000" pitchFamily="2" charset="0"/>
                <a:ea typeface="Roboto Thin" panose="02000000000000000000" pitchFamily="2" charset="0"/>
              </a:rPr>
              <a:t>№43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01CC5F-F224-77EE-A86C-5C550524D6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5"/>
          <a:stretch/>
        </p:blipFill>
        <p:spPr>
          <a:xfrm>
            <a:off x="6694363" y="4290871"/>
            <a:ext cx="6785209" cy="32980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633A88-138E-8595-7DC5-45FF721D3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212737" y="439876"/>
            <a:ext cx="1585004" cy="494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2726BD-F07E-2283-18E6-BC8927B1F15A}"/>
              </a:ext>
            </a:extLst>
          </p:cNvPr>
          <p:cNvSpPr txBox="1"/>
          <p:nvPr/>
        </p:nvSpPr>
        <p:spPr>
          <a:xfrm>
            <a:off x="777767" y="4047381"/>
            <a:ext cx="8266732" cy="4211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Отрасль:	 	Сельское хозяйство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Изделие:		Ролик ленты транспортёра</a:t>
            </a: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Применимость:		Транспортёр элеватора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Особенности:		Не существует оригинальных </a:t>
            </a:r>
            <a:b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	роликов для линии </a:t>
            </a:r>
            <a:b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	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«советской» постройки. 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Цена:		2363</a:t>
            </a:r>
            <a:r>
              <a:rPr lang="en-US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(из фторопласта)	</a:t>
            </a: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Цена 5</a:t>
            </a:r>
            <a:r>
              <a:rPr lang="en-US" sz="1871" dirty="0" err="1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DTech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:	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	570</a:t>
            </a:r>
            <a:r>
              <a:rPr lang="en-US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₽</a:t>
            </a:r>
            <a:r>
              <a:rPr lang="ru-RU" sz="1871" dirty="0">
                <a:solidFill>
                  <a:srgbClr val="65D3FF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(общая выгода 1,2 млн ₽)</a:t>
            </a:r>
            <a:endParaRPr lang="en-US" sz="1871" dirty="0">
              <a:solidFill>
                <a:srgbClr val="65D3FF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en-US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1149126">
              <a:lnSpc>
                <a:spcPct val="120000"/>
              </a:lnSpc>
              <a:tabLst>
                <a:tab pos="2201717" algn="r"/>
              </a:tabLst>
            </a:pPr>
            <a:endParaRPr lang="ru-RU" sz="187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303C059F-721C-3C25-51B5-28AF20A724CE}"/>
              </a:ext>
            </a:extLst>
          </p:cNvPr>
          <p:cNvSpPr/>
          <p:nvPr/>
        </p:nvSpPr>
        <p:spPr>
          <a:xfrm rot="5400000">
            <a:off x="9010373" y="4470518"/>
            <a:ext cx="2451346" cy="599483"/>
          </a:xfrm>
          <a:custGeom>
            <a:avLst/>
            <a:gdLst>
              <a:gd name="connsiteX0" fmla="*/ 0 w 1748901"/>
              <a:gd name="connsiteY0" fmla="*/ 71022 h 453270"/>
              <a:gd name="connsiteX1" fmla="*/ 976543 w 1748901"/>
              <a:gd name="connsiteY1" fmla="*/ 452762 h 453270"/>
              <a:gd name="connsiteX2" fmla="*/ 1748901 w 1748901"/>
              <a:gd name="connsiteY2" fmla="*/ 0 h 453270"/>
              <a:gd name="connsiteX0" fmla="*/ 0 w 1748901"/>
              <a:gd name="connsiteY0" fmla="*/ 218702 h 272721"/>
              <a:gd name="connsiteX1" fmla="*/ 981306 w 1748901"/>
              <a:gd name="connsiteY1" fmla="*/ 367 h 272721"/>
              <a:gd name="connsiteX2" fmla="*/ 1748901 w 1748901"/>
              <a:gd name="connsiteY2" fmla="*/ 147680 h 272721"/>
              <a:gd name="connsiteX0" fmla="*/ 0 w 1715563"/>
              <a:gd name="connsiteY0" fmla="*/ 218622 h 272641"/>
              <a:gd name="connsiteX1" fmla="*/ 981306 w 1715563"/>
              <a:gd name="connsiteY1" fmla="*/ 287 h 272641"/>
              <a:gd name="connsiteX2" fmla="*/ 1715563 w 1715563"/>
              <a:gd name="connsiteY2" fmla="*/ 228563 h 272641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701275"/>
              <a:gd name="connsiteY0" fmla="*/ 51934 h 253033"/>
              <a:gd name="connsiteX1" fmla="*/ 967018 w 1701275"/>
              <a:gd name="connsiteY1" fmla="*/ 287 h 253033"/>
              <a:gd name="connsiteX2" fmla="*/ 1701275 w 1701275"/>
              <a:gd name="connsiteY2" fmla="*/ 228563 h 253033"/>
              <a:gd name="connsiteX0" fmla="*/ 0 w 1682225"/>
              <a:gd name="connsiteY0" fmla="*/ 52137 h 113767"/>
              <a:gd name="connsiteX1" fmla="*/ 967018 w 1682225"/>
              <a:gd name="connsiteY1" fmla="*/ 490 h 113767"/>
              <a:gd name="connsiteX2" fmla="*/ 1682225 w 1682225"/>
              <a:gd name="connsiteY2" fmla="*/ 76366 h 113767"/>
              <a:gd name="connsiteX0" fmla="*/ 0 w 1682225"/>
              <a:gd name="connsiteY0" fmla="*/ 52294 h 93584"/>
              <a:gd name="connsiteX1" fmla="*/ 967018 w 1682225"/>
              <a:gd name="connsiteY1" fmla="*/ 647 h 93584"/>
              <a:gd name="connsiteX2" fmla="*/ 1682225 w 1682225"/>
              <a:gd name="connsiteY2" fmla="*/ 76523 h 93584"/>
              <a:gd name="connsiteX0" fmla="*/ 0 w 1682225"/>
              <a:gd name="connsiteY0" fmla="*/ 95021 h 133299"/>
              <a:gd name="connsiteX1" fmla="*/ 805093 w 1682225"/>
              <a:gd name="connsiteY1" fmla="*/ 511 h 133299"/>
              <a:gd name="connsiteX2" fmla="*/ 1682225 w 1682225"/>
              <a:gd name="connsiteY2" fmla="*/ 119250 h 133299"/>
              <a:gd name="connsiteX0" fmla="*/ 0 w 1682225"/>
              <a:gd name="connsiteY0" fmla="*/ 0 h 24229"/>
              <a:gd name="connsiteX1" fmla="*/ 1682225 w 1682225"/>
              <a:gd name="connsiteY1" fmla="*/ 24229 h 24229"/>
              <a:gd name="connsiteX0" fmla="*/ 0 w 1682225"/>
              <a:gd name="connsiteY0" fmla="*/ 102184 h 126413"/>
              <a:gd name="connsiteX1" fmla="*/ 1682225 w 1682225"/>
              <a:gd name="connsiteY1" fmla="*/ 126413 h 126413"/>
              <a:gd name="connsiteX0" fmla="*/ 0 w 1682225"/>
              <a:gd name="connsiteY0" fmla="*/ 77789 h 132198"/>
              <a:gd name="connsiteX1" fmla="*/ 1682225 w 1682225"/>
              <a:gd name="connsiteY1" fmla="*/ 102018 h 132198"/>
              <a:gd name="connsiteX0" fmla="*/ 0 w 1976088"/>
              <a:gd name="connsiteY0" fmla="*/ 58160 h 287835"/>
              <a:gd name="connsiteX1" fmla="*/ 1976088 w 1976088"/>
              <a:gd name="connsiteY1" fmla="*/ 266087 h 287835"/>
              <a:gd name="connsiteX0" fmla="*/ 0 w 1976088"/>
              <a:gd name="connsiteY0" fmla="*/ 0 h 391211"/>
              <a:gd name="connsiteX1" fmla="*/ 1976088 w 1976088"/>
              <a:gd name="connsiteY1" fmla="*/ 207927 h 391211"/>
              <a:gd name="connsiteX0" fmla="*/ 0 w 1976088"/>
              <a:gd name="connsiteY0" fmla="*/ 0 h 303125"/>
              <a:gd name="connsiteX1" fmla="*/ 1976088 w 1976088"/>
              <a:gd name="connsiteY1" fmla="*/ 207927 h 303125"/>
              <a:gd name="connsiteX0" fmla="*/ 0 w 2046618"/>
              <a:gd name="connsiteY0" fmla="*/ 0 h 277863"/>
              <a:gd name="connsiteX1" fmla="*/ 2046618 w 2046618"/>
              <a:gd name="connsiteY1" fmla="*/ 121480 h 277863"/>
              <a:gd name="connsiteX0" fmla="*/ 0 w 1670472"/>
              <a:gd name="connsiteY0" fmla="*/ 0 h 277863"/>
              <a:gd name="connsiteX1" fmla="*/ 1670472 w 1670472"/>
              <a:gd name="connsiteY1" fmla="*/ 121480 h 277863"/>
              <a:gd name="connsiteX0" fmla="*/ 0 w 1670472"/>
              <a:gd name="connsiteY0" fmla="*/ 0 h 316275"/>
              <a:gd name="connsiteX1" fmla="*/ 1670472 w 1670472"/>
              <a:gd name="connsiteY1" fmla="*/ 121480 h 316275"/>
              <a:gd name="connsiteX0" fmla="*/ 0 w 1599942"/>
              <a:gd name="connsiteY0" fmla="*/ 0 h 316276"/>
              <a:gd name="connsiteX1" fmla="*/ 1599942 w 1599942"/>
              <a:gd name="connsiteY1" fmla="*/ 121481 h 316276"/>
              <a:gd name="connsiteX0" fmla="*/ 0 w 1693978"/>
              <a:gd name="connsiteY0" fmla="*/ 0 h 313426"/>
              <a:gd name="connsiteX1" fmla="*/ 1693978 w 1693978"/>
              <a:gd name="connsiteY1" fmla="*/ 110676 h 313426"/>
              <a:gd name="connsiteX0" fmla="*/ 0 w 1693978"/>
              <a:gd name="connsiteY0" fmla="*/ 0 h 275006"/>
              <a:gd name="connsiteX1" fmla="*/ 1693978 w 1693978"/>
              <a:gd name="connsiteY1" fmla="*/ 110676 h 275006"/>
              <a:gd name="connsiteX0" fmla="*/ 0 w 1693978"/>
              <a:gd name="connsiteY0" fmla="*/ 0 h 230976"/>
              <a:gd name="connsiteX1" fmla="*/ 1693978 w 1693978"/>
              <a:gd name="connsiteY1" fmla="*/ 110676 h 230976"/>
              <a:gd name="connsiteX0" fmla="*/ 0 w 1685897"/>
              <a:gd name="connsiteY0" fmla="*/ 0 h 236738"/>
              <a:gd name="connsiteX1" fmla="*/ 1685897 w 1685897"/>
              <a:gd name="connsiteY1" fmla="*/ 140392 h 236738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2885964"/>
              <a:gd name="connsiteY0" fmla="*/ 0 h 942719"/>
              <a:gd name="connsiteX1" fmla="*/ 2885964 w 2885964"/>
              <a:gd name="connsiteY1" fmla="*/ 942719 h 942719"/>
              <a:gd name="connsiteX0" fmla="*/ 0 w 3164764"/>
              <a:gd name="connsiteY0" fmla="*/ 0 h 452409"/>
              <a:gd name="connsiteX1" fmla="*/ 3164764 w 3164764"/>
              <a:gd name="connsiteY1" fmla="*/ 452409 h 452409"/>
              <a:gd name="connsiteX0" fmla="*/ 0 w 3791230"/>
              <a:gd name="connsiteY0" fmla="*/ 349239 h 493884"/>
              <a:gd name="connsiteX1" fmla="*/ 3791229 w 3791230"/>
              <a:gd name="connsiteY1" fmla="*/ 355045 h 493884"/>
              <a:gd name="connsiteX0" fmla="*/ 0 w 3791228"/>
              <a:gd name="connsiteY0" fmla="*/ 283900 h 440205"/>
              <a:gd name="connsiteX1" fmla="*/ 3791229 w 3791228"/>
              <a:gd name="connsiteY1" fmla="*/ 289706 h 440205"/>
              <a:gd name="connsiteX0" fmla="*/ 0 w 3791230"/>
              <a:gd name="connsiteY0" fmla="*/ 283900 h 440204"/>
              <a:gd name="connsiteX1" fmla="*/ 3791229 w 3791230"/>
              <a:gd name="connsiteY1" fmla="*/ 289706 h 440204"/>
              <a:gd name="connsiteX0" fmla="*/ 0 w 3791228"/>
              <a:gd name="connsiteY0" fmla="*/ 327134 h 386721"/>
              <a:gd name="connsiteX1" fmla="*/ 3791229 w 3791228"/>
              <a:gd name="connsiteY1" fmla="*/ 332940 h 386721"/>
              <a:gd name="connsiteX0" fmla="*/ 0 w 3607876"/>
              <a:gd name="connsiteY0" fmla="*/ 561904 h 611360"/>
              <a:gd name="connsiteX1" fmla="*/ 3607875 w 3607876"/>
              <a:gd name="connsiteY1" fmla="*/ 287285 h 611360"/>
              <a:gd name="connsiteX0" fmla="*/ 0 w 3607874"/>
              <a:gd name="connsiteY0" fmla="*/ 581476 h 599746"/>
              <a:gd name="connsiteX1" fmla="*/ 3607875 w 3607874"/>
              <a:gd name="connsiteY1" fmla="*/ 306857 h 599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07874" h="599746">
                <a:moveTo>
                  <a:pt x="0" y="581476"/>
                </a:moveTo>
                <a:cubicBezTo>
                  <a:pt x="1151671" y="770145"/>
                  <a:pt x="2288351" y="-585071"/>
                  <a:pt x="3607875" y="306857"/>
                </a:cubicBezTo>
              </a:path>
            </a:pathLst>
          </a:custGeom>
          <a:noFill/>
          <a:ln w="50800">
            <a:solidFill>
              <a:srgbClr val="FF0000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105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Изображение выглядит как черный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DF117ABC-133B-EA78-1F46-810E3A9EDE6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4023" y="1126974"/>
            <a:ext cx="2519445" cy="273890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A25CE30-A23B-9A72-3C0C-5C537078F9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61449" y="2555813"/>
            <a:ext cx="2519445" cy="85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16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FB513F-6EDC-55F3-7A70-5849BF5B6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084984" y="419505"/>
            <a:ext cx="1602339" cy="500335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C82757C8-7E50-9633-FFB1-5360B357F8A3}"/>
              </a:ext>
            </a:extLst>
          </p:cNvPr>
          <p:cNvSpPr txBox="1">
            <a:spLocks/>
          </p:cNvSpPr>
          <p:nvPr/>
        </p:nvSpPr>
        <p:spPr>
          <a:xfrm>
            <a:off x="663104" y="92764"/>
            <a:ext cx="7093160" cy="885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4439" rIns="0" bIns="44439" numCol="1" anchor="b" anchorCtr="0" compatLnSpc="1">
            <a:prstTxWarp prst="textNoShape">
              <a:avLst/>
            </a:prstTxWarp>
          </a:bodyPr>
          <a:lstStyle>
            <a:lvl1pPr algn="l" defTabSz="106929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4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bg1"/>
                </a:solidFill>
                <a:latin typeface="Roboto Thin" panose="02000000000000000000" pitchFamily="2" charset="0"/>
                <a:ea typeface="Roboto Thin" panose="02000000000000000000" pitchFamily="2" charset="0"/>
                <a:cs typeface="Segoe UI Light" panose="020B0502040204020203" pitchFamily="34" charset="0"/>
              </a:rPr>
              <a:t>Экономический эффект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D09E3D-970E-D1E0-EAE9-180F8FED675B}"/>
              </a:ext>
            </a:extLst>
          </p:cNvPr>
          <p:cNvSpPr txBox="1"/>
          <p:nvPr/>
        </p:nvSpPr>
        <p:spPr>
          <a:xfrm>
            <a:off x="10555693" y="2826000"/>
            <a:ext cx="2651856" cy="2015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ru-RU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  <a:t>Стоимость </a:t>
            </a:r>
            <a:r>
              <a:rPr lang="en-US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br>
              <a:rPr lang="ru-RU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  <a:t>за принтер</a:t>
            </a:r>
            <a:br>
              <a:rPr lang="ru-RU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  <a:t>от 1220 000₽</a:t>
            </a:r>
            <a:r>
              <a:rPr lang="en-US" sz="1600" dirty="0">
                <a:solidFill>
                  <a:srgbClr val="00477C"/>
                </a:solidFill>
                <a:highlight>
                  <a:srgbClr val="FFFF00"/>
                </a:highlight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endParaRPr lang="ru-RU" sz="1600" dirty="0">
              <a:solidFill>
                <a:srgbClr val="00477C"/>
              </a:solidFill>
              <a:highlight>
                <a:srgbClr val="FFFF00"/>
              </a:highlight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defTabSz="982663">
              <a:lnSpc>
                <a:spcPct val="120000"/>
              </a:lnSpc>
              <a:tabLst>
                <a:tab pos="3136900" algn="r"/>
              </a:tabLst>
            </a:pPr>
            <a:r>
              <a:rPr lang="ru-RU" sz="10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Начальная стоимость </a:t>
            </a:r>
            <a:br>
              <a:rPr lang="ru-RU" sz="10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</a:br>
            <a:r>
              <a:rPr lang="ru-RU" sz="10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</a:t>
            </a:r>
            <a:r>
              <a:rPr lang="en-US" sz="10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 </a:t>
            </a:r>
            <a:r>
              <a:rPr lang="ru-RU" sz="10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принтера </a:t>
            </a:r>
            <a:r>
              <a:rPr lang="en-US" sz="105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Stereotech</a:t>
            </a:r>
            <a:endParaRPr lang="ru-RU" sz="10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3A77A7F3-4C8D-3E09-4248-486A55766BB7}"/>
              </a:ext>
            </a:extLst>
          </p:cNvPr>
          <p:cNvGrpSpPr/>
          <p:nvPr/>
        </p:nvGrpSpPr>
        <p:grpSpPr>
          <a:xfrm>
            <a:off x="654816" y="2682301"/>
            <a:ext cx="2734549" cy="2504711"/>
            <a:chOff x="1539454" y="4287433"/>
            <a:chExt cx="1833661" cy="1679543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8465523A-2B93-8F1D-BE93-5E39752AC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2932" y="4287433"/>
              <a:ext cx="1503765" cy="49111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CEA7837-4DF6-5D8A-DD65-282B8CC723C5}"/>
                </a:ext>
              </a:extLst>
            </p:cNvPr>
            <p:cNvSpPr txBox="1"/>
            <p:nvPr/>
          </p:nvSpPr>
          <p:spPr>
            <a:xfrm>
              <a:off x="1539454" y="4977209"/>
              <a:ext cx="1833661" cy="989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  <a:t>Экономия </a:t>
              </a:r>
            </a:p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  <a:t>6 000 000₽ в год</a:t>
              </a:r>
            </a:p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14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Ассортимент: крыльчатки насосов, мембраны.</a:t>
              </a: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D17A0ACE-A33F-9AF5-E4A1-D7B9FFFF3011}"/>
              </a:ext>
            </a:extLst>
          </p:cNvPr>
          <p:cNvGrpSpPr/>
          <p:nvPr/>
        </p:nvGrpSpPr>
        <p:grpSpPr>
          <a:xfrm>
            <a:off x="3908191" y="2826000"/>
            <a:ext cx="3152529" cy="2631493"/>
            <a:chOff x="4086835" y="4364814"/>
            <a:chExt cx="2113939" cy="1764556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16913A83-CB79-5226-B18A-849DEA075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4786" y="4364814"/>
              <a:ext cx="1400190" cy="50266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BA088DC-F34C-956A-5456-D25CBFD02539}"/>
                </a:ext>
              </a:extLst>
            </p:cNvPr>
            <p:cNvSpPr txBox="1"/>
            <p:nvPr/>
          </p:nvSpPr>
          <p:spPr>
            <a:xfrm>
              <a:off x="4086835" y="4966244"/>
              <a:ext cx="2113939" cy="1163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  <a:t>Экономия </a:t>
              </a:r>
              <a:b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</a:br>
              <a: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  <a:t>2 500 000₽ в год</a:t>
              </a:r>
            </a:p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14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Ассортимент: муфты укупорочного оборудования, ролики конвейерной ленты, уплотнители.</a:t>
              </a:r>
            </a:p>
          </p:txBody>
        </p:sp>
      </p:grp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6334523-356C-299C-1956-947AE715952F}"/>
              </a:ext>
            </a:extLst>
          </p:cNvPr>
          <p:cNvGrpSpPr/>
          <p:nvPr/>
        </p:nvGrpSpPr>
        <p:grpSpPr>
          <a:xfrm>
            <a:off x="7482559" y="2367567"/>
            <a:ext cx="2908145" cy="2846229"/>
            <a:chOff x="6585613" y="4023933"/>
            <a:chExt cx="1950066" cy="1908548"/>
          </a:xfrm>
        </p:grpSpPr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79B4EA98-E0B9-7308-F1A0-72BA11B91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5980" y="4023933"/>
              <a:ext cx="1503764" cy="84839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E89F129-80E0-893C-C4DE-D9A7B1849A47}"/>
                </a:ext>
              </a:extLst>
            </p:cNvPr>
            <p:cNvSpPr txBox="1"/>
            <p:nvPr/>
          </p:nvSpPr>
          <p:spPr>
            <a:xfrm>
              <a:off x="6585613" y="4942714"/>
              <a:ext cx="1950066" cy="989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  <a:t>Экономия </a:t>
              </a:r>
              <a:b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</a:br>
              <a:r>
                <a:rPr lang="ru-RU" sz="2400" dirty="0">
                  <a:solidFill>
                    <a:srgbClr val="00477C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</a:rPr>
                <a:t>1 500 000₽ в год</a:t>
              </a:r>
            </a:p>
            <a:p>
              <a:pPr defTabSz="982663">
                <a:lnSpc>
                  <a:spcPct val="120000"/>
                </a:lnSpc>
                <a:tabLst>
                  <a:tab pos="3136900" algn="r"/>
                </a:tabLst>
              </a:pPr>
              <a:r>
                <a:rPr lang="ru-RU" sz="1400" dirty="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</a:rPr>
                <a:t>Ассортимент: муфты электродвигателей</a:t>
              </a:r>
            </a:p>
          </p:txBody>
        </p:sp>
      </p:grpSp>
      <p:pic>
        <p:nvPicPr>
          <p:cNvPr id="8" name="Рисунок 7" descr="Изображение выглядит как Бытовая техника, электроника, в помещении, машина&#10;&#10;Автоматически созданное описание">
            <a:extLst>
              <a:ext uri="{FF2B5EF4-FFF2-40B4-BE49-F238E27FC236}">
                <a16:creationId xmlns:a16="http://schemas.microsoft.com/office/drawing/2014/main" id="{95B88DEE-270C-EA12-4273-C97875A4B80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5693" y="4645502"/>
            <a:ext cx="3406887" cy="29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73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66FA8"/>
        </a:solidFill>
        <a:ln w="9525" cap="rnd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82441" tIns="41220" rIns="82441" bIns="412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spcAft>
            <a:spcPts val="901"/>
          </a:spcAft>
          <a:defRPr sz="946" dirty="0">
            <a:solidFill>
              <a:schemeClr val="bg2"/>
            </a:solidFill>
            <a:latin typeface="Calibri Light" panose="020F030202020403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59910</TotalTime>
  <Words>936</Words>
  <Application>Microsoft Office PowerPoint</Application>
  <PresentationFormat>Произвольный</PresentationFormat>
  <Paragraphs>174</Paragraphs>
  <Slides>18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Calibri</vt:lpstr>
      <vt:lpstr>Arial</vt:lpstr>
      <vt:lpstr>Roboto Light</vt:lpstr>
      <vt:lpstr>Roboto</vt:lpstr>
      <vt:lpstr>Calibri Light</vt:lpstr>
      <vt:lpstr>Roboto Thin</vt:lpstr>
      <vt:lpstr>Office Theme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Sergey Komarov</cp:lastModifiedBy>
  <cp:revision>876</cp:revision>
  <cp:lastPrinted>2023-05-29T14:16:58Z</cp:lastPrinted>
  <dcterms:created xsi:type="dcterms:W3CDTF">2022-01-19T07:46:59Z</dcterms:created>
  <dcterms:modified xsi:type="dcterms:W3CDTF">2023-11-17T09:57:11Z</dcterms:modified>
</cp:coreProperties>
</file>