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77" r:id="rId3"/>
    <p:sldId id="316" r:id="rId4"/>
    <p:sldId id="317" r:id="rId5"/>
    <p:sldId id="321" r:id="rId6"/>
    <p:sldId id="323" r:id="rId7"/>
  </p:sldIdLst>
  <p:sldSz cx="12192000" cy="6858000"/>
  <p:notesSz cx="6858000" cy="9144000"/>
  <p:embeddedFontLst>
    <p:embeddedFont>
      <p:font typeface="Jost bold" panose="020B0604020202020204" charset="-52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Jost" panose="020B0604020202020204" charset="-52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2759"/>
    <a:srgbClr val="005E99"/>
    <a:srgbClr val="9C1A87"/>
    <a:srgbClr val="00336C"/>
    <a:srgbClr val="70BFF0"/>
    <a:srgbClr val="000000"/>
    <a:srgbClr val="159BFF"/>
    <a:srgbClr val="89C1FF"/>
    <a:srgbClr val="93D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0" autoAdjust="0"/>
    <p:restoredTop sz="96404" autoAdjust="0"/>
  </p:normalViewPr>
  <p:slideViewPr>
    <p:cSldViewPr snapToGrid="0" showGuides="1">
      <p:cViewPr varScale="1">
        <p:scale>
          <a:sx n="88" d="100"/>
          <a:sy n="88" d="100"/>
        </p:scale>
        <p:origin x="490" y="6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91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gradFill>
              <a:gsLst>
                <a:gs pos="0">
                  <a:srgbClr val="70BFF0"/>
                </a:gs>
                <a:gs pos="99000">
                  <a:srgbClr val="00336C"/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6">
                  <c:v>2030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12.8</c:v>
                </c:pt>
                <c:pt idx="1">
                  <c:v>15.2</c:v>
                </c:pt>
                <c:pt idx="2">
                  <c:v>18</c:v>
                </c:pt>
                <c:pt idx="3">
                  <c:v>21.4</c:v>
                </c:pt>
                <c:pt idx="4">
                  <c:v>25.5</c:v>
                </c:pt>
                <c:pt idx="6">
                  <c:v>72.5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8-4144-9CD8-A439097250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2"/>
        <c:axId val="901092864"/>
        <c:axId val="901088184"/>
      </c:barChart>
      <c:catAx>
        <c:axId val="90109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1088184"/>
        <c:crosses val="autoZero"/>
        <c:auto val="1"/>
        <c:lblAlgn val="ctr"/>
        <c:lblOffset val="100"/>
        <c:noMultiLvlLbl val="0"/>
      </c:catAx>
      <c:valAx>
        <c:axId val="901088184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rgbClr val="00206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0109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051387744967304E-2"/>
          <c:y val="3.1117568712919239E-2"/>
          <c:w val="0.48958859168248475"/>
          <c:h val="0.9220738785888492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/>
          </c:spPr>
          <c:dPt>
            <c:idx val="0"/>
            <c:bubble3D val="0"/>
            <c:spPr>
              <a:solidFill>
                <a:srgbClr val="03317B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13-489C-9B9F-0AB6007DB98C}"/>
              </c:ext>
            </c:extLst>
          </c:dPt>
          <c:dPt>
            <c:idx val="1"/>
            <c:bubble3D val="0"/>
            <c:spPr>
              <a:solidFill>
                <a:srgbClr val="2DB0DF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13-489C-9B9F-0AB6007DB98C}"/>
              </c:ext>
            </c:extLst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13-489C-9B9F-0AB6007DB98C}"/>
              </c:ext>
            </c:extLst>
          </c:dPt>
          <c:dPt>
            <c:idx val="3"/>
            <c:bubble3D val="0"/>
            <c:spPr>
              <a:solidFill>
                <a:schemeClr val="bg1">
                  <a:lumMod val="20000"/>
                  <a:lumOff val="80000"/>
                </a:schemeClr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13-489C-9B9F-0AB6007DB98C}"/>
              </c:ext>
            </c:extLst>
          </c:dPt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313-489C-9B9F-0AB6007DB98C}"/>
                </c:ext>
              </c:extLst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313-489C-9B9F-0AB6007DB98C}"/>
                </c:ext>
              </c:extLst>
            </c:dLbl>
            <c:dLbl>
              <c:idx val="2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313-489C-9B9F-0AB6007DB98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13-489C-9B9F-0AB6007DB98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Оборудование АТ</c:v>
                </c:pt>
                <c:pt idx="1">
                  <c:v>Материалы</c:v>
                </c:pt>
                <c:pt idx="2">
                  <c:v>Услуги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3.7949999999999999</c:v>
                </c:pt>
                <c:pt idx="1">
                  <c:v>3.26</c:v>
                </c:pt>
                <c:pt idx="2">
                  <c:v>10.738</c:v>
                </c:pt>
                <c:pt idx="3">
                  <c:v>0.23400000000000001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13-489C-9B9F-0AB6007DB9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979002378347412"/>
          <c:y val="0.21364506959228102"/>
          <c:w val="0.38913669756156921"/>
          <c:h val="0.572710362074349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97006738788488E-2"/>
          <c:y val="0.10114352195539096"/>
          <c:w val="0.41151088472893627"/>
          <c:h val="0.7883880365538049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/>
          </c:spPr>
          <c:dPt>
            <c:idx val="0"/>
            <c:bubble3D val="0"/>
            <c:spPr>
              <a:solidFill>
                <a:srgbClr val="03317B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AE-43F0-AFD3-8EDB0B525CAC}"/>
              </c:ext>
            </c:extLst>
          </c:dPt>
          <c:dPt>
            <c:idx val="1"/>
            <c:bubble3D val="0"/>
            <c:spPr>
              <a:solidFill>
                <a:srgbClr val="2DB0DF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AE-43F0-AFD3-8EDB0B525CAC}"/>
              </c:ext>
            </c:extLst>
          </c:dPt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FAE-43F0-AFD3-8EDB0B525CAC}"/>
                </c:ext>
              </c:extLst>
            </c:dLbl>
            <c:dLbl>
              <c:idx val="1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FAE-43F0-AFD3-8EDB0B525CA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3D-принтеры по металлу</c:v>
                </c:pt>
                <c:pt idx="1">
                  <c:v>Прочие 3D-принтеры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1.37</c:v>
                </c:pt>
                <c:pt idx="1">
                  <c:v>2.4300000000000002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FAE-43F0-AFD3-8EDB0B525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468517958416059"/>
          <c:y val="0.34733082135784021"/>
          <c:w val="0.44214977687193263"/>
          <c:h val="0.292606882184606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1451968503937"/>
          <c:y val="3.7605116664692642E-2"/>
          <c:w val="0.51965914260717405"/>
          <c:h val="0.924789766670614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DCD-4DA3-8D02-CCB61A5D7F62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BDC-4476-A941-EA145D9C827B}"/>
              </c:ext>
            </c:extLst>
          </c:dPt>
          <c:dPt>
            <c:idx val="8"/>
            <c:invertIfNegative val="0"/>
            <c:bubble3D val="0"/>
            <c:spPr>
              <a:pattFill prst="ltUp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80-45A6-BB97-EC451CD671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Авиация / космос</c:v>
                </c:pt>
                <c:pt idx="1">
                  <c:v>Медицина / стоматология</c:v>
                </c:pt>
                <c:pt idx="2">
                  <c:v>Автомобильная</c:v>
                </c:pt>
                <c:pt idx="3">
                  <c:v>Товары народного потребления</c:v>
                </c:pt>
                <c:pt idx="4">
                  <c:v>Наука, образование</c:v>
                </c:pt>
                <c:pt idx="5">
                  <c:v>Энергетика*</c:v>
                </c:pt>
                <c:pt idx="6">
                  <c:v>Оборонная промышленность</c:v>
                </c:pt>
                <c:pt idx="7">
                  <c:v>Строительство / архитектура</c:v>
                </c:pt>
                <c:pt idx="8">
                  <c:v>Другие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0.16800000000000001</c:v>
                </c:pt>
                <c:pt idx="1">
                  <c:v>0.156</c:v>
                </c:pt>
                <c:pt idx="2">
                  <c:v>0.14599999999999999</c:v>
                </c:pt>
                <c:pt idx="3">
                  <c:v>0.11799999999999999</c:v>
                </c:pt>
                <c:pt idx="4">
                  <c:v>0.111</c:v>
                </c:pt>
                <c:pt idx="5">
                  <c:v>7.0000000000000007E-2</c:v>
                </c:pt>
                <c:pt idx="6">
                  <c:v>0.06</c:v>
                </c:pt>
                <c:pt idx="7">
                  <c:v>4.4999999999999998E-2</c:v>
                </c:pt>
                <c:pt idx="8">
                  <c:v>0.126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80-45A6-BB97-EC451CD67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1088845119"/>
        <c:axId val="1089099231"/>
      </c:barChart>
      <c:catAx>
        <c:axId val="108884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89099231"/>
        <c:crosses val="autoZero"/>
        <c:auto val="1"/>
        <c:lblAlgn val="ctr"/>
        <c:lblOffset val="100"/>
        <c:noMultiLvlLbl val="0"/>
      </c:catAx>
      <c:valAx>
        <c:axId val="1089099231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0888451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F78-4D74-8BB4-F61C4D04DC8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DB5-4301-8798-C53E09FDB9B3}"/>
              </c:ext>
            </c:extLst>
          </c:dPt>
          <c:dPt>
            <c:idx val="8"/>
            <c:invertIfNegative val="0"/>
            <c:bubble3D val="0"/>
            <c:spPr>
              <a:pattFill prst="ltUpDiag">
                <a:fgClr>
                  <a:schemeClr val="accent5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90-4F45-A994-702B355CDA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Автомобильная</c:v>
                </c:pt>
                <c:pt idx="1">
                  <c:v>Товары народного потребления</c:v>
                </c:pt>
                <c:pt idx="2">
                  <c:v>Авиация / космос</c:v>
                </c:pt>
                <c:pt idx="3">
                  <c:v>Наука, образование</c:v>
                </c:pt>
                <c:pt idx="4">
                  <c:v>Медицина / стоматология</c:v>
                </c:pt>
                <c:pt idx="5">
                  <c:v>Энергетика*</c:v>
                </c:pt>
                <c:pt idx="6">
                  <c:v>Оборонная промышленность</c:v>
                </c:pt>
                <c:pt idx="7">
                  <c:v>Строительство / архитектура</c:v>
                </c:pt>
                <c:pt idx="8">
                  <c:v>Другие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0.158</c:v>
                </c:pt>
                <c:pt idx="1">
                  <c:v>0.14499999999999999</c:v>
                </c:pt>
                <c:pt idx="2">
                  <c:v>0.13900000000000001</c:v>
                </c:pt>
                <c:pt idx="3">
                  <c:v>0.123</c:v>
                </c:pt>
                <c:pt idx="4">
                  <c:v>0.121</c:v>
                </c:pt>
                <c:pt idx="5">
                  <c:v>7.8E-2</c:v>
                </c:pt>
                <c:pt idx="6">
                  <c:v>6.0999999999999999E-2</c:v>
                </c:pt>
                <c:pt idx="7">
                  <c:v>4.2999999999999997E-2</c:v>
                </c:pt>
                <c:pt idx="8">
                  <c:v>0.13300000000000001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90-4F45-A994-702B355CDA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1088845119"/>
        <c:axId val="1089099231"/>
      </c:barChart>
      <c:catAx>
        <c:axId val="108884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89099231"/>
        <c:crosses val="autoZero"/>
        <c:auto val="1"/>
        <c:lblAlgn val="ctr"/>
        <c:lblOffset val="100"/>
        <c:noMultiLvlLbl val="0"/>
      </c:catAx>
      <c:valAx>
        <c:axId val="1089099231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0888451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48958859168248475"/>
          <c:h val="0.9220738785888492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/>
          </c:spPr>
          <c:dPt>
            <c:idx val="0"/>
            <c:bubble3D val="0"/>
            <c:explosion val="5"/>
            <c:spPr>
              <a:solidFill>
                <a:srgbClr val="0070C0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B8-4CC8-8B20-35E8045B66E7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5B8-4CC8-8B20-35E8045B66E7}"/>
              </c:ext>
            </c:extLst>
          </c:dPt>
          <c:dLbls>
            <c:dLbl>
              <c:idx val="0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5B8-4CC8-8B20-35E8045B66E7}"/>
                </c:ext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5B8-4CC8-8B20-35E8045B66E7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Авиация и Космос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0.42</c:v>
                </c:pt>
                <c:pt idx="1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5B8-4CC8-8B20-35E8045B6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740085807829538"/>
          <c:y val="0.36006279771646488"/>
          <c:w val="0.45997861729608402"/>
          <c:h val="0.279874905825981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57121A9-1B53-D70D-3EEF-F8F439C37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AA4F2B-FA50-83CA-5151-27673A6509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072C1-3ECD-4D08-850C-71F7FB8E166B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F6DF70-4876-878C-487F-4D3C2FC710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8C07BF-2587-73CB-E51D-42A44A9616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F6F9-0774-47F5-8427-F3CB47BF83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4212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44C87-4012-430D-9D65-45F1AB1197B8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CF2AF-0906-4BB7-9531-022D9025F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941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Название сессии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8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а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71B33C-3651-5F3F-3E27-43005CDC28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9EF7DF-C6C3-FE87-0A63-24FBF3259765}"/>
              </a:ext>
            </a:extLst>
          </p:cNvPr>
          <p:cNvSpPr/>
          <p:nvPr userDrawn="1"/>
        </p:nvSpPr>
        <p:spPr>
          <a:xfrm>
            <a:off x="758699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BD01EF3-F9E7-248D-3727-B1FBFC834169}"/>
              </a:ext>
            </a:extLst>
          </p:cNvPr>
          <p:cNvSpPr/>
          <p:nvPr userDrawn="1"/>
        </p:nvSpPr>
        <p:spPr>
          <a:xfrm>
            <a:off x="8212691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9C14E97-00B7-94B3-E637-EE3F28D977B1}"/>
              </a:ext>
            </a:extLst>
          </p:cNvPr>
          <p:cNvSpPr/>
          <p:nvPr userDrawn="1"/>
        </p:nvSpPr>
        <p:spPr>
          <a:xfrm>
            <a:off x="4497941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7E8A78B6-CAF3-5734-C834-074F6E073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AA88C758-DE2A-AE78-E776-78C818C26A7E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C8743BE3-956D-625A-C11F-D64D611C3ED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38D0062-3D58-0C3D-07BD-FAFA5205024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B808236-CD0D-8BDC-DF5A-1DB99B900A52}"/>
              </a:ext>
            </a:extLst>
          </p:cNvPr>
          <p:cNvCxnSpPr>
            <a:cxnSpLocks/>
          </p:cNvCxnSpPr>
          <p:nvPr userDrawn="1"/>
        </p:nvCxnSpPr>
        <p:spPr>
          <a:xfrm>
            <a:off x="4240924" y="1300147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E4F8C12-2597-CA0B-2059-ADB3D3D31EAF}"/>
              </a:ext>
            </a:extLst>
          </p:cNvPr>
          <p:cNvCxnSpPr>
            <a:cxnSpLocks/>
          </p:cNvCxnSpPr>
          <p:nvPr userDrawn="1"/>
        </p:nvCxnSpPr>
        <p:spPr>
          <a:xfrm>
            <a:off x="7980166" y="1300147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7A84642-2C24-6798-B529-5BC0E4C6192C}"/>
              </a:ext>
            </a:extLst>
          </p:cNvPr>
          <p:cNvCxnSpPr>
            <a:cxnSpLocks/>
          </p:cNvCxnSpPr>
          <p:nvPr userDrawn="1"/>
        </p:nvCxnSpPr>
        <p:spPr>
          <a:xfrm>
            <a:off x="11694916" y="1313070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58B50A3-8465-CA71-5991-23E6EE05CB70}"/>
              </a:ext>
            </a:extLst>
          </p:cNvPr>
          <p:cNvSpPr txBox="1"/>
          <p:nvPr userDrawn="1"/>
        </p:nvSpPr>
        <p:spPr>
          <a:xfrm>
            <a:off x="7990977" y="5959618"/>
            <a:ext cx="3728359" cy="400110"/>
          </a:xfrm>
          <a:prstGeom prst="rect">
            <a:avLst/>
          </a:prstGeom>
          <a:noFill/>
        </p:spPr>
        <p:txBody>
          <a:bodyPr wrap="square" lIns="180000" rIns="180000" rtlCol="0">
            <a:spAutoFit/>
          </a:bodyPr>
          <a:lstStyle/>
          <a:p>
            <a:pPr algn="l"/>
            <a:r>
              <a:rPr lang="ru-RU" sz="2000" b="1" dirty="0">
                <a:solidFill>
                  <a:schemeClr val="accent2"/>
                </a:solidFill>
              </a:rPr>
              <a:t>Будет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2B499A-13E2-8849-A851-3234A820A394}"/>
              </a:ext>
            </a:extLst>
          </p:cNvPr>
          <p:cNvSpPr txBox="1"/>
          <p:nvPr userDrawn="1"/>
        </p:nvSpPr>
        <p:spPr>
          <a:xfrm>
            <a:off x="4262546" y="5959618"/>
            <a:ext cx="3703940" cy="400110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</a:rPr>
              <a:t>Сейчас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97BF6E0-9B50-CDF2-F76C-11805F004AD0}"/>
              </a:ext>
            </a:extLst>
          </p:cNvPr>
          <p:cNvSpPr txBox="1"/>
          <p:nvPr userDrawn="1"/>
        </p:nvSpPr>
        <p:spPr>
          <a:xfrm>
            <a:off x="758699" y="5959618"/>
            <a:ext cx="3493037" cy="400110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2"/>
                </a:solidFill>
              </a:rPr>
              <a:t>Было</a:t>
            </a:r>
          </a:p>
        </p:txBody>
      </p:sp>
    </p:spTree>
    <p:extLst>
      <p:ext uri="{BB962C8B-B14F-4D97-AF65-F5344CB8AC3E}">
        <p14:creationId xmlns:p14="http://schemas.microsoft.com/office/powerpoint/2010/main" val="1991047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е_диаграммы_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-8878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43206C96-234F-5A88-B51C-627610792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двумя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8B07E1D5-4DEB-5D43-1AA9-3482B0742E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AA03605-FA4F-4783-C44E-FA93B9C6F85A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2B3341C-4136-6E87-92A8-D297BFE8C1A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" name="Текст 3">
            <a:extLst>
              <a:ext uri="{FF2B5EF4-FFF2-40B4-BE49-F238E27FC236}">
                <a16:creationId xmlns:a16="http://schemas.microsoft.com/office/drawing/2014/main" id="{644CA116-F040-B63B-02C1-6D7638416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5866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74C9C89-A897-FC44-7D4C-226F73B923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16" y="5783168"/>
            <a:ext cx="139292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Выводы: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55CE6539-318C-8827-7137-B37C40E9C1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31480" y="5793464"/>
            <a:ext cx="9176304" cy="71245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9CA310F9-F82A-5D1E-DA9C-450EDB527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</p:spTree>
    <p:extLst>
      <p:ext uri="{BB962C8B-B14F-4D97-AF65-F5344CB8AC3E}">
        <p14:creationId xmlns:p14="http://schemas.microsoft.com/office/powerpoint/2010/main" val="1474481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ниверсальные технологи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7961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Т2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84037" y="18550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2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837DF51B-1A57-00D0-F7B9-11CB116F39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универсальными технологиями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159279A-D4D0-8743-9DE0-95570028F57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713BE7CE-2E9C-60B9-6B00-A52D95B231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2BD5A43-0237-C8EF-F347-5F65289B607D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" name="Текст 3">
            <a:extLst>
              <a:ext uri="{FF2B5EF4-FFF2-40B4-BE49-F238E27FC236}">
                <a16:creationId xmlns:a16="http://schemas.microsoft.com/office/drawing/2014/main" id="{90789259-4082-A48E-A915-A04A78E880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28338" y="13135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Т1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EBF15A-4FA1-DDF2-FD0A-9B33EAEDEF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284037" y="13724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1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B0FE3168-0793-01CC-CD91-463BACA847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28338" y="27740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Т4</a:t>
            </a:r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DD56A65E-502D-7630-A886-44FA194AF78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284037" y="28329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4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F3FAB988-EEA4-8039-99C7-060485728A4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28338" y="22914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Т3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955328C1-F260-62C1-0F20-1ABEA23B02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84037" y="23503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3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E66E6D63-679B-81C9-089F-147DFC6BF84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28338" y="32693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Т5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E7E0934E-D006-DDB5-2B9D-7676EAD695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284037" y="33282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5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5DFA908-780F-3A68-C0A9-73E84C1D167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28338" y="37646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Т6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8E85CFC2-8A5B-E5F2-2325-B4E2A8CFBC0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284037" y="38235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6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ED2816D1-28E1-713E-8273-B69A0FD0824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28338" y="42472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Т7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B3F76100-B01F-A983-FA91-3BBC8B92EF3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284037" y="43061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7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8D976BBF-BE69-B28D-3379-B733475F5F2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928338" y="47425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Т8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21EA3B53-F5E3-B2D2-DF43-9F32E8FF0A3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284037" y="48014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8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B1F32E78-0EFC-FC1E-B7A5-701CF1F9611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28338" y="52759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Т9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83AED49C-1AE0-3F3A-DA3F-63087F365C1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284037" y="53348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9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30009D7-818B-895C-7E1C-9D5A99DDA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16" y="5783168"/>
            <a:ext cx="139292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Выводы: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AECC7D67-120B-13BB-D0CC-5FFD2F1110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1511" y="5787801"/>
            <a:ext cx="9404813" cy="71245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A324C257-7E2A-12FE-58FF-B974249F01B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</p:spTree>
    <p:extLst>
      <p:ext uri="{BB962C8B-B14F-4D97-AF65-F5344CB8AC3E}">
        <p14:creationId xmlns:p14="http://schemas.microsoft.com/office/powerpoint/2010/main" val="345752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 ко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86DA8BA-DD50-E9EA-2963-C43FFA5D17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rgbClr val="002759">
                  <a:alpha val="71000"/>
                </a:srgbClr>
              </a:gs>
              <a:gs pos="72000">
                <a:srgbClr val="000000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6CDF349-A24A-9804-962D-7DFC868469DD}"/>
              </a:ext>
            </a:extLst>
          </p:cNvPr>
          <p:cNvSpPr/>
          <p:nvPr userDrawn="1"/>
        </p:nvSpPr>
        <p:spPr>
          <a:xfrm>
            <a:off x="758697" y="1201206"/>
            <a:ext cx="4856693" cy="485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3">
            <a:extLst>
              <a:ext uri="{FF2B5EF4-FFF2-40B4-BE49-F238E27FC236}">
                <a16:creationId xmlns:a16="http://schemas.microsoft.com/office/drawing/2014/main" id="{B4ECDDB7-D275-CCE2-C6DE-15A1FA7332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</a:t>
            </a:r>
            <a:r>
              <a:rPr lang="en-US" dirty="0"/>
              <a:t>QR</a:t>
            </a:r>
            <a:r>
              <a:rPr lang="ru-RU" dirty="0"/>
              <a:t>-кодом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DC08B2B3-F282-F2FC-6064-D79BAD2061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8278" y="1590789"/>
            <a:ext cx="4077530" cy="40775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Вставить </a:t>
            </a:r>
            <a:r>
              <a:rPr lang="en-US" dirty="0"/>
              <a:t>QR</a:t>
            </a:r>
            <a:r>
              <a:rPr lang="ru-RU" dirty="0"/>
              <a:t>- код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3BA20953-359F-E3C9-64BA-CFDF3D6AE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2522" y="3504866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73580280-C2F5-148E-8005-D4C622B9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2522" y="3242125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C2105A4A-8D94-73CA-FDD0-085039A8493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47705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Скрин исследования</a:t>
            </a:r>
          </a:p>
        </p:txBody>
      </p:sp>
      <p:sp>
        <p:nvSpPr>
          <p:cNvPr id="10" name="Рисунок 7">
            <a:extLst>
              <a:ext uri="{FF2B5EF4-FFF2-40B4-BE49-F238E27FC236}">
                <a16:creationId xmlns:a16="http://schemas.microsoft.com/office/drawing/2014/main" id="{CFE5939A-7B0C-3377-5AE7-62F65207BD2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671589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Скрин исследования</a:t>
            </a:r>
          </a:p>
          <a:p>
            <a:endParaRPr lang="ru-RU" dirty="0"/>
          </a:p>
        </p:txBody>
      </p:sp>
      <p:sp>
        <p:nvSpPr>
          <p:cNvPr id="16" name="Рисунок 7">
            <a:extLst>
              <a:ext uri="{FF2B5EF4-FFF2-40B4-BE49-F238E27FC236}">
                <a16:creationId xmlns:a16="http://schemas.microsoft.com/office/drawing/2014/main" id="{87A4E056-8DC9-EC2B-0C5A-A0BDA9888B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95472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Скрин исследования</a:t>
            </a:r>
          </a:p>
          <a:p>
            <a:endParaRPr lang="ru-RU" dirty="0"/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DC6BDF5F-5C35-6C2D-CB76-6631E80C5C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2522" y="4500909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C061A733-0553-FB00-2282-2DD308B11EC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2522" y="4238168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45CB28FD-4301-8564-EE3B-AAF4586DFD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2522" y="5480623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F05F665-8EB0-6EB6-BDF1-8F18BCC9AF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2522" y="5217882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4627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35F0384-EA97-B151-3F79-04CE35093E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59C51804-C70E-199C-5EC3-91D19B4022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CFCC706-41AA-3E72-3A62-4C9C1C67E176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1BF56F58-FF3F-33CB-C39E-8E69100DE42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CE0CC31-0832-7CF1-99ED-498CFC65CAA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7573D7CA-4727-4690-337B-CAC266BA41C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37C6413C-AC55-2B21-08FB-884913635A1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61658E01-69B9-E570-9D54-2FCBCBE5313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848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88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ны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AC03C87E-49AF-C29A-6B7F-CCF2E50BC67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306802A9-F52E-BFB9-93BF-054803C4980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3F90560-68A3-CE37-12EE-E5A442035D8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973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9" r:id="rId2"/>
    <p:sldLayoutId id="2147483690" r:id="rId3"/>
    <p:sldLayoutId id="2147483662" r:id="rId4"/>
    <p:sldLayoutId id="2147483692" r:id="rId5"/>
    <p:sldLayoutId id="2147483661" r:id="rId6"/>
    <p:sldLayoutId id="2147483671" r:id="rId7"/>
    <p:sldLayoutId id="2147483686" r:id="rId8"/>
    <p:sldLayoutId id="214748368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chart" Target="../charts/char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графический дизайн, плака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B153C77-2EC1-7B0F-D372-DBDBDDE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0"/>
            <a:ext cx="1218598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250246-1668-4634-5BC0-FDD9A06CDD71}"/>
              </a:ext>
            </a:extLst>
          </p:cNvPr>
          <p:cNvSpPr txBox="1"/>
          <p:nvPr/>
        </p:nvSpPr>
        <p:spPr>
          <a:xfrm>
            <a:off x="389744" y="5126636"/>
            <a:ext cx="6580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20–21 ноября, </a:t>
            </a:r>
            <a:r>
              <a:rPr lang="ru-RU" sz="3200" dirty="0">
                <a:solidFill>
                  <a:srgbClr val="FFFFFF"/>
                </a:solidFill>
                <a:latin typeface="Jost" pitchFamily="2" charset="-52"/>
              </a:rPr>
              <a:t>К</a:t>
            </a:r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азань</a:t>
            </a:r>
          </a:p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ИТ-парк им. Башира </a:t>
            </a:r>
            <a:r>
              <a:rPr lang="ru-RU" sz="3200" b="0" i="0" dirty="0" err="1">
                <a:solidFill>
                  <a:srgbClr val="FFFFFF"/>
                </a:solidFill>
                <a:effectLst/>
                <a:latin typeface="Jost" pitchFamily="2" charset="-52"/>
              </a:rPr>
              <a:t>Рамеева</a:t>
            </a:r>
            <a:endParaRPr lang="ru-RU" sz="3200" b="0" i="0" dirty="0">
              <a:solidFill>
                <a:srgbClr val="FFFFFF"/>
              </a:solidFill>
              <a:effectLst/>
              <a:latin typeface="Jost" pitchFamily="2" charset="-52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3029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B811462-D0AB-1BA4-3D47-AAC0287B8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12" y="2775473"/>
            <a:ext cx="10699115" cy="828463"/>
          </a:xfrm>
        </p:spPr>
        <p:txBody>
          <a:bodyPr/>
          <a:lstStyle/>
          <a:p>
            <a:r>
              <a:rPr lang="ru-RU" dirty="0"/>
              <a:t>Авиация и Космос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93FA345-8056-A45C-A28D-1E8011BF4D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580" y="3763282"/>
            <a:ext cx="10010208" cy="2706121"/>
          </a:xfrm>
        </p:spPr>
        <p:txBody>
          <a:bodyPr/>
          <a:lstStyle/>
          <a:p>
            <a:r>
              <a:rPr lang="ru-RU" dirty="0" smtClean="0"/>
              <a:t>Тематическая сессия</a:t>
            </a:r>
          </a:p>
          <a:p>
            <a:endParaRPr lang="ru-RU" dirty="0"/>
          </a:p>
          <a:p>
            <a:r>
              <a:rPr lang="ru-RU" dirty="0"/>
              <a:t>Модератор: </a:t>
            </a:r>
            <a:r>
              <a:rPr lang="ru-RU" b="1" dirty="0"/>
              <a:t>Пудков Денис </a:t>
            </a:r>
            <a:r>
              <a:rPr lang="ru-RU" b="1" dirty="0" smtClean="0"/>
              <a:t>Валериевич</a:t>
            </a:r>
            <a:endParaRPr lang="ru-RU" dirty="0"/>
          </a:p>
          <a:p>
            <a:r>
              <a:rPr lang="ru-RU" dirty="0" smtClean="0"/>
              <a:t>Заместитель </a:t>
            </a:r>
            <a:r>
              <a:rPr lang="ru-RU" dirty="0"/>
              <a:t>генерального директора по </a:t>
            </a:r>
            <a:r>
              <a:rPr lang="ru-RU" dirty="0" smtClean="0"/>
              <a:t>производственно-технологическому развитию ИСРД </a:t>
            </a:r>
            <a:r>
              <a:rPr lang="ru-RU" dirty="0"/>
              <a:t>АО «НПО </a:t>
            </a:r>
            <a:r>
              <a:rPr lang="ru-RU" dirty="0" err="1"/>
              <a:t>Энергомаш</a:t>
            </a:r>
            <a:r>
              <a:rPr lang="ru-RU" smtClean="0"/>
              <a:t>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0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49" y="467206"/>
            <a:ext cx="9766426" cy="508000"/>
          </a:xfrm>
        </p:spPr>
        <p:txBody>
          <a:bodyPr/>
          <a:lstStyle/>
          <a:p>
            <a:r>
              <a:rPr lang="ru-RU" dirty="0"/>
              <a:t>Прогнозируется </a:t>
            </a:r>
            <a:r>
              <a:rPr lang="ru-RU" dirty="0" smtClean="0"/>
              <a:t>заметный рост </a:t>
            </a:r>
            <a:r>
              <a:rPr lang="ru-RU" dirty="0"/>
              <a:t>мирового рынка </a:t>
            </a:r>
            <a:r>
              <a:rPr lang="ru-RU" dirty="0" smtClean="0"/>
              <a:t>АТ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0312" y="6411483"/>
            <a:ext cx="35445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</a:t>
            </a:r>
            <a:r>
              <a:rPr lang="en-US" sz="900" dirty="0" smtClean="0">
                <a:solidFill>
                  <a:schemeClr val="bg1"/>
                </a:solidFill>
              </a:rPr>
              <a:t>Wohlers Report 2023</a:t>
            </a:r>
            <a:r>
              <a:rPr lang="ru-RU" sz="900" dirty="0" smtClean="0">
                <a:solidFill>
                  <a:schemeClr val="bg1"/>
                </a:solidFill>
              </a:rPr>
              <a:t>, </a:t>
            </a:r>
            <a:r>
              <a:rPr lang="en-US" sz="900" dirty="0" smtClean="0">
                <a:solidFill>
                  <a:schemeClr val="bg1"/>
                </a:solidFill>
              </a:rPr>
              <a:t>AMPower, Statista, </a:t>
            </a:r>
            <a:r>
              <a:rPr lang="ru-RU" sz="900" dirty="0" smtClean="0">
                <a:solidFill>
                  <a:schemeClr val="bg1"/>
                </a:solidFill>
              </a:rPr>
              <a:t>оценки АРАТ</a:t>
            </a:r>
            <a:endParaRPr lang="ru-RU" sz="900" dirty="0">
              <a:solidFill>
                <a:schemeClr val="bg1"/>
              </a:solidFill>
            </a:endParaRPr>
          </a:p>
        </p:txBody>
      </p:sp>
      <p:graphicFrame>
        <p:nvGraphicFramePr>
          <p:cNvPr id="33" name="Диаграмма 32">
            <a:extLst>
              <a:ext uri="{FF2B5EF4-FFF2-40B4-BE49-F238E27FC236}">
                <a16:creationId xmlns:a16="http://schemas.microsoft.com/office/drawing/2014/main" id="{D0DBFD64-0F7C-EDBF-DF9D-2FDDBA9871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770042"/>
              </p:ext>
            </p:extLst>
          </p:nvPr>
        </p:nvGraphicFramePr>
        <p:xfrm>
          <a:off x="557436" y="1366025"/>
          <a:ext cx="6117685" cy="2801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4" y="1071547"/>
            <a:ext cx="4147456" cy="284953"/>
          </a:xfrm>
        </p:spPr>
        <p:txBody>
          <a:bodyPr/>
          <a:lstStyle/>
          <a:p>
            <a:r>
              <a:rPr lang="ru-RU" sz="1800" dirty="0" smtClean="0"/>
              <a:t>Рынок АТ в мире, млрд. </a:t>
            </a:r>
            <a:r>
              <a:rPr lang="en-US" sz="1800" dirty="0" smtClean="0"/>
              <a:t>USD</a:t>
            </a:r>
            <a:endParaRPr lang="ru-RU" sz="1800" dirty="0"/>
          </a:p>
        </p:txBody>
      </p:sp>
      <p:sp>
        <p:nvSpPr>
          <p:cNvPr id="35" name="Правая круглая скобка 34"/>
          <p:cNvSpPr/>
          <p:nvPr/>
        </p:nvSpPr>
        <p:spPr>
          <a:xfrm rot="16200000">
            <a:off x="2269690" y="2422109"/>
            <a:ext cx="180000" cy="900000"/>
          </a:xfrm>
          <a:prstGeom prst="rightBracket">
            <a:avLst>
              <a:gd name="adj" fmla="val 0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04BDEB57-C221-D147-A6FF-A23DDD6924D5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088877" y="2664602"/>
            <a:ext cx="540000" cy="216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+18,3%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A1C508F8-A406-894F-B79E-3D4D5480EE9F}"/>
              </a:ext>
            </a:extLst>
          </p:cNvPr>
          <p:cNvCxnSpPr/>
          <p:nvPr>
            <p:custDataLst>
              <p:tags r:id="rId2"/>
            </p:custDataLst>
          </p:nvPr>
        </p:nvCxnSpPr>
        <p:spPr bwMode="auto">
          <a:xfrm flipV="1">
            <a:off x="2979352" y="1762125"/>
            <a:ext cx="2716598" cy="1010459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Овал 38">
            <a:extLst>
              <a:ext uri="{FF2B5EF4-FFF2-40B4-BE49-F238E27FC236}">
                <a16:creationId xmlns:a16="http://schemas.microsoft.com/office/drawing/2014/main" id="{04BDEB57-C221-D147-A6FF-A23DDD6924D5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129180" y="2119645"/>
            <a:ext cx="540000" cy="216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+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%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24958" y="2110120"/>
            <a:ext cx="5613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CAGR</a:t>
            </a:r>
            <a:endParaRPr lang="ru-RU" sz="1050" dirty="0">
              <a:solidFill>
                <a:schemeClr val="bg1"/>
              </a:solidFill>
            </a:endParaRPr>
          </a:p>
        </p:txBody>
      </p:sp>
      <p:graphicFrame>
        <p:nvGraphicFramePr>
          <p:cNvPr id="46" name="Диаграмма 45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6544977"/>
              </p:ext>
            </p:extLst>
          </p:nvPr>
        </p:nvGraphicFramePr>
        <p:xfrm>
          <a:off x="549149" y="4425277"/>
          <a:ext cx="3239224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9" name="Прямоугольник 48"/>
          <p:cNvSpPr/>
          <p:nvPr/>
        </p:nvSpPr>
        <p:spPr>
          <a:xfrm>
            <a:off x="587299" y="4251234"/>
            <a:ext cx="20810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Структура рынка АТ, 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146851" y="5153031"/>
            <a:ext cx="837089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+mj-lt"/>
              </a:rPr>
              <a:t>18,0</a:t>
            </a:r>
          </a:p>
          <a:p>
            <a:pPr algn="ctr"/>
            <a:r>
              <a:rPr lang="ru-RU" sz="1050" dirty="0" smtClean="0">
                <a:solidFill>
                  <a:schemeClr val="bg1"/>
                </a:solidFill>
              </a:rPr>
              <a:t>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graphicFrame>
        <p:nvGraphicFramePr>
          <p:cNvPr id="51" name="Диаграмма 50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3941814"/>
              </p:ext>
            </p:extLst>
          </p:nvPr>
        </p:nvGraphicFramePr>
        <p:xfrm>
          <a:off x="3629342" y="4416506"/>
          <a:ext cx="3822052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3817048" y="4251234"/>
            <a:ext cx="204575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Оборудование АТ, 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02277" y="5153030"/>
            <a:ext cx="837089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+mj-lt"/>
              </a:rPr>
              <a:t>3,8</a:t>
            </a:r>
          </a:p>
          <a:p>
            <a:pPr algn="ctr"/>
            <a:r>
              <a:rPr lang="ru-RU" sz="1050" dirty="0" smtClean="0">
                <a:solidFill>
                  <a:schemeClr val="bg1"/>
                </a:solidFill>
              </a:rPr>
              <a:t>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92044" y="1071547"/>
            <a:ext cx="4147456" cy="284953"/>
          </a:xfrm>
        </p:spPr>
        <p:txBody>
          <a:bodyPr/>
          <a:lstStyle/>
          <a:p>
            <a:r>
              <a:rPr lang="ru-RU" sz="1800" dirty="0" smtClean="0"/>
              <a:t>Тенденции на мировом рынке АТ</a:t>
            </a:r>
            <a:endParaRPr lang="ru-RU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7025596" y="1437021"/>
            <a:ext cx="49114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Согласно последним данным Wohlers Associates 2023 мировой рынок аддитивных технологий продолжил заметный рост в 2022 году, достигнув значения в 18 млрд. долл. (+18,3% к 2021 году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Лидирующие компании на рынке, такие как Stratasys, SLM Solutions, Desktop Metal, EOS, Farsoon, BLT увеличили свою выручку по итогам 2022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года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Китайские производители растут более высокими темпами по сравнению с игроками из США и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Европы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Прогнозируется, что объём мирового рынка АТ к 2030 году достигнет 72,5 млрд. долл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80975" marR="0" lvl="0" indent="-1047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Смещение акцента от оборудования на оказание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услуг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Скругленная соединительная линия 11"/>
          <p:cNvCxnSpPr>
            <a:cxnSpLocks noChangeAspect="1"/>
          </p:cNvCxnSpPr>
          <p:nvPr/>
        </p:nvCxnSpPr>
        <p:spPr>
          <a:xfrm rot="3480000">
            <a:off x="5203879" y="3752253"/>
            <a:ext cx="108000" cy="108000"/>
          </a:xfrm>
          <a:prstGeom prst="curvedConnector3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>
            <a:cxnSpLocks noChangeAspect="1"/>
          </p:cNvCxnSpPr>
          <p:nvPr/>
        </p:nvCxnSpPr>
        <p:spPr>
          <a:xfrm rot="3480000">
            <a:off x="5264897" y="3752253"/>
            <a:ext cx="108000" cy="108000"/>
          </a:xfrm>
          <a:prstGeom prst="curvedConnector3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92043" y="3968305"/>
            <a:ext cx="4595131" cy="284953"/>
          </a:xfrm>
        </p:spPr>
        <p:txBody>
          <a:bodyPr/>
          <a:lstStyle/>
          <a:p>
            <a:r>
              <a:rPr lang="ru-RU" sz="1800" dirty="0" smtClean="0"/>
              <a:t>Наиболее востребованные технологии</a:t>
            </a:r>
            <a:endParaRPr lang="ru-RU" sz="1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7280534" y="4305332"/>
            <a:ext cx="4656530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spcBef>
                <a:spcPts val="600"/>
              </a:spcBef>
              <a:defRPr/>
            </a:pP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D-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печать металлами:</a:t>
            </a:r>
            <a:endParaRPr lang="en-US" sz="12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SLM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– селективное лазерное плавление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DED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прямой подвод энергии и материала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  <a:endParaRPr lang="en-US" sz="8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76200" lvl="0">
              <a:spcBef>
                <a:spcPts val="600"/>
              </a:spcBef>
              <a:defRPr/>
            </a:pP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D-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печать пластиками, </a:t>
            </a:r>
            <a:r>
              <a:rPr lang="ru-RU" sz="12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фотополимерами</a:t>
            </a: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и прочими материалами: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MEX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экструзия материала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SLS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селективное лазерное спекание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VPP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фотополимеризация в ванне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BJ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струйно</a:t>
            </a: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е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нанесение связующего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80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00" y="477943"/>
            <a:ext cx="9781843" cy="508000"/>
          </a:xfrm>
        </p:spPr>
        <p:txBody>
          <a:bodyPr/>
          <a:lstStyle/>
          <a:p>
            <a:r>
              <a:rPr lang="ru-RU" dirty="0" smtClean="0"/>
              <a:t>Сегменты мирового рынка </a:t>
            </a:r>
            <a:r>
              <a:rPr lang="ru-RU" dirty="0"/>
              <a:t>аддитивных </a:t>
            </a:r>
            <a:r>
              <a:rPr lang="ru-RU" dirty="0" smtClean="0"/>
              <a:t>технологий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7157" y="6378232"/>
            <a:ext cx="414728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</a:t>
            </a:r>
            <a:r>
              <a:rPr lang="en-US" sz="900" dirty="0" smtClean="0">
                <a:solidFill>
                  <a:schemeClr val="bg1"/>
                </a:solidFill>
              </a:rPr>
              <a:t>Wohlers Report 2023</a:t>
            </a:r>
            <a:r>
              <a:rPr lang="ru-RU" sz="900" dirty="0" smtClean="0">
                <a:solidFill>
                  <a:schemeClr val="bg1"/>
                </a:solidFill>
              </a:rPr>
              <a:t> </a:t>
            </a:r>
            <a:r>
              <a:rPr lang="ru-RU" sz="600" dirty="0" smtClean="0">
                <a:solidFill>
                  <a:schemeClr val="bg1"/>
                </a:solidFill>
              </a:rPr>
              <a:t>//</a:t>
            </a:r>
            <a:r>
              <a:rPr lang="en-US" sz="900" dirty="0" smtClean="0">
                <a:solidFill>
                  <a:schemeClr val="bg1"/>
                </a:solidFill>
              </a:rPr>
              <a:t> </a:t>
            </a:r>
            <a:r>
              <a:rPr lang="ru-RU" sz="900" dirty="0" smtClean="0">
                <a:solidFill>
                  <a:schemeClr val="bg1"/>
                </a:solidFill>
              </a:rPr>
              <a:t>Энергетика* – включая атомную отрасль</a:t>
            </a:r>
            <a:endParaRPr lang="ru-RU" sz="900" dirty="0">
              <a:solidFill>
                <a:schemeClr val="bg1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EFB2F7DE-6F95-2450-7D90-C52332DD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8852038"/>
              </p:ext>
            </p:extLst>
          </p:nvPr>
        </p:nvGraphicFramePr>
        <p:xfrm>
          <a:off x="370675" y="1682818"/>
          <a:ext cx="5715000" cy="3714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EFB2F7DE-6F95-2450-7D90-C52332DD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034486"/>
              </p:ext>
            </p:extLst>
          </p:nvPr>
        </p:nvGraphicFramePr>
        <p:xfrm>
          <a:off x="6085674" y="1682818"/>
          <a:ext cx="5631671" cy="3714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92439" y="961004"/>
            <a:ext cx="3748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Изменение структуры потребления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7157" y="5439902"/>
            <a:ext cx="110170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«Авиация и Космос» стабильно входит в ТОП-3 сегментов рынка АТ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;</a:t>
            </a:r>
            <a:endParaRPr lang="en-US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Доля сегмента «Авиация и Космос» составляет около 14% в общей структуре мирового рынка АТ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;</a:t>
            </a:r>
            <a:endParaRPr lang="en-US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Наблюдается стабильный рост применений АТ в сегменте «Авиация и Космос», а также увеличение числа НИОКР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;</a:t>
            </a:r>
            <a:endParaRPr lang="en-US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10" name="Rectangle 83">
            <a:extLst>
              <a:ext uri="{FF2B5EF4-FFF2-40B4-BE49-F238E27FC236}">
                <a16:creationId xmlns:a16="http://schemas.microsoft.com/office/drawing/2014/main" id="{6E64F29A-1961-BE20-9A97-D6E4D10EDC7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9206" y="1375946"/>
            <a:ext cx="1022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83">
            <a:extLst>
              <a:ext uri="{FF2B5EF4-FFF2-40B4-BE49-F238E27FC236}">
                <a16:creationId xmlns:a16="http://schemas.microsoft.com/office/drawing/2014/main" id="{6E64F29A-1961-BE20-9A97-D6E4D10EDC7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86963" y="1375946"/>
            <a:ext cx="1022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25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49" y="467206"/>
            <a:ext cx="10604626" cy="508000"/>
          </a:xfrm>
        </p:spPr>
        <p:txBody>
          <a:bodyPr/>
          <a:lstStyle/>
          <a:p>
            <a:r>
              <a:rPr lang="ru-RU" dirty="0" smtClean="0"/>
              <a:t>Аддитивные технологии в сегменте «авиация и космос»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47912" y="6411483"/>
            <a:ext cx="311816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Минпромторг, ИГ </a:t>
            </a:r>
            <a:r>
              <a:rPr lang="ru-RU" sz="900" dirty="0">
                <a:solidFill>
                  <a:schemeClr val="bg1"/>
                </a:solidFill>
              </a:rPr>
              <a:t>«Инфомайн</a:t>
            </a:r>
            <a:r>
              <a:rPr lang="ru-RU" sz="900" dirty="0" smtClean="0">
                <a:solidFill>
                  <a:schemeClr val="bg1"/>
                </a:solidFill>
              </a:rPr>
              <a:t>», оценки АРАТ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3" y="1026517"/>
            <a:ext cx="4246863" cy="284953"/>
          </a:xfrm>
        </p:spPr>
        <p:txBody>
          <a:bodyPr/>
          <a:lstStyle/>
          <a:p>
            <a:r>
              <a:rPr lang="ru-RU" sz="1800" dirty="0" smtClean="0"/>
              <a:t>Российский рынок АТ</a:t>
            </a:r>
            <a:endParaRPr lang="ru-RU" sz="1800" dirty="0"/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7350" y="1026517"/>
            <a:ext cx="5647900" cy="284953"/>
          </a:xfrm>
        </p:spPr>
        <p:txBody>
          <a:bodyPr/>
          <a:lstStyle/>
          <a:p>
            <a:r>
              <a:rPr lang="ru-RU" sz="1800" dirty="0" smtClean="0"/>
              <a:t>Примеры – АТ в сегменте «Авиация и Космос»</a:t>
            </a:r>
            <a:endParaRPr lang="ru-RU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810252" y="1402728"/>
            <a:ext cx="38385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Детали и компоненты современных авиационных двигателей –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рабочая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лопатка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перспективного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турбореактивного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двигателя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. Материал: отечественная металлопорошковая композиция Х15Н5Д4Б.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Сокращение сроков производства в 4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раза. Полное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отсутствие дефектов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производства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38" name="Диаграмма 37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2607002"/>
              </p:ext>
            </p:extLst>
          </p:nvPr>
        </p:nvGraphicFramePr>
        <p:xfrm>
          <a:off x="208758" y="1642577"/>
          <a:ext cx="4462996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3" y="3687534"/>
            <a:ext cx="4246863" cy="284953"/>
          </a:xfrm>
        </p:spPr>
        <p:txBody>
          <a:bodyPr/>
          <a:lstStyle/>
          <a:p>
            <a:r>
              <a:rPr lang="ru-RU" sz="1800" dirty="0" smtClean="0"/>
              <a:t>Комментарии</a:t>
            </a:r>
            <a:endParaRPr lang="ru-RU" sz="1800" dirty="0"/>
          </a:p>
        </p:txBody>
      </p:sp>
      <p:sp>
        <p:nvSpPr>
          <p:cNvPr id="46" name="TextBox 45"/>
          <p:cNvSpPr txBox="1"/>
          <p:nvPr/>
        </p:nvSpPr>
        <p:spPr>
          <a:xfrm>
            <a:off x="1120336" y="2305337"/>
            <a:ext cx="963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7,4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Млрд. руб.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6943" y="1341937"/>
            <a:ext cx="71686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2022 год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47912" y="4016210"/>
            <a:ext cx="4900388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По различным оценкам на сегмент «Авиация и Космос» приходится около </a:t>
            </a:r>
            <a:r>
              <a:rPr lang="ru-RU" sz="125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42%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 всего рынка аддитивных технологий в России. Многие предприятия в авиации и космической промышленности уже применяют АТ при изготовлении деталей и комплектующих.</a:t>
            </a:r>
            <a:endParaRPr lang="ru-RU" sz="1250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47912" y="5107737"/>
            <a:ext cx="498611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Основные преимущества АТ – это возможность </a:t>
            </a:r>
            <a:r>
              <a:rPr lang="ru-RU" sz="1250" b="1" dirty="0">
                <a:solidFill>
                  <a:schemeClr val="accent2"/>
                </a:solidFill>
                <a:cs typeface="Arial" panose="020B0604020202020204" pitchFamily="34" charset="0"/>
              </a:rPr>
              <a:t>снижения массы </a:t>
            </a:r>
            <a:r>
              <a:rPr lang="ru-RU" sz="1250" dirty="0">
                <a:solidFill>
                  <a:schemeClr val="bg1"/>
                </a:solidFill>
                <a:cs typeface="Arial" panose="020B0604020202020204" pitchFamily="34" charset="0"/>
              </a:rPr>
              <a:t>изделия за счет повышения его конструктивной 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сложности. Применение АТ позволяет также </a:t>
            </a:r>
            <a:r>
              <a:rPr lang="ru-RU" sz="1250" dirty="0" smtClean="0">
                <a:solidFill>
                  <a:schemeClr val="accent2"/>
                </a:solidFill>
                <a:cs typeface="Arial" panose="020B0604020202020204" pitchFamily="34" charset="0"/>
              </a:rPr>
              <a:t>сократить время разработки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 деталей, снизить общее количество затрачиваемых ресурсов. Многие </a:t>
            </a:r>
            <a:r>
              <a:rPr lang="ru-RU" sz="1250" dirty="0" smtClean="0">
                <a:solidFill>
                  <a:schemeClr val="accent2"/>
                </a:solidFill>
                <a:cs typeface="Arial" panose="020B0604020202020204" pitchFamily="34" charset="0"/>
              </a:rPr>
              <a:t>элементы можно сделать едиными и уменьшить количество соединений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, составных частей.</a:t>
            </a:r>
            <a:endParaRPr lang="ru-RU" sz="1250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810251" y="3379326"/>
            <a:ext cx="38385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Корпус центробежного насоса.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Применение АТ позволило создать деталь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сложной спиралевидной формы с сохранением внутренних поверхностей и полостей “чистыми” в целях минимизации механической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обработки.</a:t>
            </a:r>
            <a:endParaRPr lang="ru-RU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810251" y="4984843"/>
            <a:ext cx="37493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БПЛА –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создание фюзеляжа и крыла. Применение АТ позволяет значительно сократить вес летательного аппарата, обеспечить требуемые аэродинамические и механические свойства. Снижается объём используемого материала.</a:t>
            </a:r>
            <a:endParaRPr lang="ru-RU" sz="1400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0140" y="5172584"/>
            <a:ext cx="1825744" cy="418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0140" y="5701803"/>
            <a:ext cx="1825744" cy="409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0140" y="3393188"/>
            <a:ext cx="1825744" cy="1352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0140" y="1856833"/>
            <a:ext cx="1119162" cy="8606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9302" y="1856834"/>
            <a:ext cx="706582" cy="86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54AFF234-274E-4D85-6356-BF6A248E3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75" y="453004"/>
            <a:ext cx="6606381" cy="508000"/>
          </a:xfrm>
        </p:spPr>
        <p:txBody>
          <a:bodyPr/>
          <a:lstStyle/>
          <a:p>
            <a:r>
              <a:rPr lang="ru-RU" dirty="0" smtClean="0"/>
              <a:t>Отсканируйте пожалуйста </a:t>
            </a:r>
            <a:r>
              <a:rPr lang="en-US" dirty="0" smtClean="0"/>
              <a:t>QR</a:t>
            </a:r>
            <a:r>
              <a:rPr lang="ru-RU" dirty="0" smtClean="0"/>
              <a:t>-код</a:t>
            </a:r>
            <a:endParaRPr lang="ru-RU" dirty="0"/>
          </a:p>
        </p:txBody>
      </p:sp>
      <p:sp>
        <p:nvSpPr>
          <p:cNvPr id="73" name="Текст 72">
            <a:extLst>
              <a:ext uri="{FF2B5EF4-FFF2-40B4-BE49-F238E27FC236}">
                <a16:creationId xmlns:a16="http://schemas.microsoft.com/office/drawing/2014/main" id="{03823CE3-1772-A7E1-0AA5-320BC1331B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12275" y="1180108"/>
            <a:ext cx="5010896" cy="460486"/>
          </a:xfrm>
        </p:spPr>
        <p:txBody>
          <a:bodyPr anchor="ctr"/>
          <a:lstStyle/>
          <a:p>
            <a:r>
              <a:rPr lang="ru-RU" sz="2800" dirty="0" smtClean="0"/>
              <a:t>Вопросы слушателям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74325" y="1859698"/>
            <a:ext cx="6096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1.  Развиваете ли вы у себя аддитивные </a:t>
            </a:r>
            <a:r>
              <a:rPr lang="ru-RU" sz="1600" b="1" dirty="0" smtClean="0">
                <a:solidFill>
                  <a:schemeClr val="bg1"/>
                </a:solidFill>
              </a:rPr>
              <a:t>технологии?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2</a:t>
            </a:r>
            <a:r>
              <a:rPr lang="ru-RU" sz="1600" b="1" dirty="0">
                <a:solidFill>
                  <a:schemeClr val="bg1"/>
                </a:solidFill>
              </a:rPr>
              <a:t>.  </a:t>
            </a:r>
            <a:r>
              <a:rPr lang="ru-RU" sz="1600" b="1" dirty="0" smtClean="0">
                <a:solidFill>
                  <a:schemeClr val="bg1"/>
                </a:solidFill>
              </a:rPr>
              <a:t>Какие материалы вы используете при </a:t>
            </a:r>
            <a:r>
              <a:rPr lang="en-US" sz="1600" b="1" dirty="0" smtClean="0">
                <a:solidFill>
                  <a:schemeClr val="bg1"/>
                </a:solidFill>
              </a:rPr>
              <a:t>3D-</a:t>
            </a:r>
            <a:r>
              <a:rPr lang="ru-RU" sz="1600" b="1" dirty="0" smtClean="0">
                <a:solidFill>
                  <a:schemeClr val="bg1"/>
                </a:solidFill>
              </a:rPr>
              <a:t>печати изделий?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Металлы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Пластики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Фотополимеры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Прочие</a:t>
            </a:r>
          </a:p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3.  Готовы ли к совместному использованию </a:t>
            </a:r>
            <a:r>
              <a:rPr lang="en-US" sz="1600" b="1" dirty="0" smtClean="0">
                <a:solidFill>
                  <a:schemeClr val="bg1"/>
                </a:solidFill>
              </a:rPr>
              <a:t>3D</a:t>
            </a:r>
            <a:r>
              <a:rPr lang="ru-RU" sz="1600" b="1" dirty="0" smtClean="0">
                <a:solidFill>
                  <a:schemeClr val="bg1"/>
                </a:solidFill>
              </a:rPr>
              <a:t>-печати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центрах аддитивных технологий общего доступа?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endParaRPr lang="ru-RU" sz="1400" dirty="0" smtClean="0">
              <a:solidFill>
                <a:schemeClr val="bg1"/>
              </a:solidFill>
            </a:endParaRPr>
          </a:p>
          <a:p>
            <a:pPr marL="0" lvl="1"/>
            <a:r>
              <a:rPr lang="ru-RU" sz="1600" b="1" dirty="0" smtClean="0">
                <a:solidFill>
                  <a:schemeClr val="bg1"/>
                </a:solidFill>
              </a:rPr>
              <a:t>4.</a:t>
            </a:r>
            <a:r>
              <a:rPr lang="ru-RU" sz="1600" b="1" dirty="0">
                <a:solidFill>
                  <a:schemeClr val="bg1"/>
                </a:solidFill>
              </a:rPr>
              <a:t>  </a:t>
            </a:r>
            <a:r>
              <a:rPr lang="ru-RU" sz="1600" b="1" dirty="0" smtClean="0">
                <a:solidFill>
                  <a:schemeClr val="bg1"/>
                </a:solidFill>
              </a:rPr>
              <a:t>Хотите ли вы получать аналитические материалы по рынку аддитивных технологий от Ассоциации развития аддитивных технологий (АРАТ)?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97" y="1535765"/>
            <a:ext cx="4136073" cy="416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1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HIhO8JixLjYTdMRh11v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jnwqX0vyo_ISCCoOYq6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HIhO8JixLjYTdMRh11v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heme/theme1.xml><?xml version="1.0" encoding="utf-8"?>
<a:theme xmlns:a="http://schemas.openxmlformats.org/drawingml/2006/main" name="Тема Office">
  <a:themeElements>
    <a:clrScheme name="Другая 14">
      <a:dk1>
        <a:srgbClr val="0D0D0D"/>
      </a:dk1>
      <a:lt1>
        <a:sysClr val="window" lastClr="FFFFFF"/>
      </a:lt1>
      <a:dk2>
        <a:srgbClr val="005EC4"/>
      </a:dk2>
      <a:lt2>
        <a:srgbClr val="FFFFFF"/>
      </a:lt2>
      <a:accent1>
        <a:srgbClr val="022861"/>
      </a:accent1>
      <a:accent2>
        <a:srgbClr val="00B8E0"/>
      </a:accent2>
      <a:accent3>
        <a:srgbClr val="DE3B21"/>
      </a:accent3>
      <a:accent4>
        <a:srgbClr val="0DB02B"/>
      </a:accent4>
      <a:accent5>
        <a:srgbClr val="005EC4"/>
      </a:accent5>
      <a:accent6>
        <a:srgbClr val="007DCC"/>
      </a:accent6>
      <a:hlink>
        <a:srgbClr val="0563C1"/>
      </a:hlink>
      <a:folHlink>
        <a:srgbClr val="954F72"/>
      </a:folHlink>
    </a:clrScheme>
    <a:fontScheme name="ADDT">
      <a:majorFont>
        <a:latin typeface="Jost bold"/>
        <a:ea typeface=""/>
        <a:cs typeface=""/>
      </a:majorFont>
      <a:minorFont>
        <a:latin typeface="Jo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5826</TotalTime>
  <Words>533</Words>
  <Application>Microsoft Office PowerPoint</Application>
  <PresentationFormat>Широкоэкранный</PresentationFormat>
  <Paragraphs>66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Jost bold</vt:lpstr>
      <vt:lpstr>Calibri</vt:lpstr>
      <vt:lpstr>Courier New</vt:lpstr>
      <vt:lpstr>Jost</vt:lpstr>
      <vt:lpstr>Symbol</vt:lpstr>
      <vt:lpstr>Arial</vt:lpstr>
      <vt:lpstr>Wingdings</vt:lpstr>
      <vt:lpstr>Тема Office</vt:lpstr>
      <vt:lpstr>Презентация PowerPoint</vt:lpstr>
      <vt:lpstr>Авиация и Космос</vt:lpstr>
      <vt:lpstr>Прогнозируется заметный рост мирового рынка АТ</vt:lpstr>
      <vt:lpstr>Сегменты мирового рынка аддитивных технологий</vt:lpstr>
      <vt:lpstr>Аддитивные технологии в сегменте «авиация и космос»</vt:lpstr>
      <vt:lpstr>Отсканируйте пожалуйста QR-код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155</dc:creator>
  <cp:lastModifiedBy>user</cp:lastModifiedBy>
  <cp:revision>136</cp:revision>
  <dcterms:created xsi:type="dcterms:W3CDTF">2023-10-08T20:39:29Z</dcterms:created>
  <dcterms:modified xsi:type="dcterms:W3CDTF">2023-11-17T14:07:51Z</dcterms:modified>
</cp:coreProperties>
</file>